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10287000" cx="18288000"/>
  <p:notesSz cx="6858000" cy="9144000"/>
  <p:embeddedFontLst>
    <p:embeddedFont>
      <p:font typeface="Public Sans"/>
      <p:bold r:id="rId36"/>
      <p:boldItalic r:id="rId37"/>
    </p:embeddedFont>
    <p:embeddedFont>
      <p:font typeface="Poppins SemiBold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42" roundtripDataSignature="AMtx7mjMhF6QrToXnagvYJ9TWDYSuUJJ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SemiBold-italic.fntdata"/><Relationship Id="rId20" Type="http://schemas.openxmlformats.org/officeDocument/2006/relationships/slide" Target="slides/slide15.xml"/><Relationship Id="rId42" Type="http://customschemas.google.com/relationships/presentationmetadata" Target="metadata"/><Relationship Id="rId41" Type="http://schemas.openxmlformats.org/officeDocument/2006/relationships/font" Target="fonts/PoppinsSemiBold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PublicSans-boldItalic.fntdata"/><Relationship Id="rId14" Type="http://schemas.openxmlformats.org/officeDocument/2006/relationships/slide" Target="slides/slide9.xml"/><Relationship Id="rId36" Type="http://schemas.openxmlformats.org/officeDocument/2006/relationships/font" Target="fonts/PublicSans-bold.fntdata"/><Relationship Id="rId17" Type="http://schemas.openxmlformats.org/officeDocument/2006/relationships/slide" Target="slides/slide12.xml"/><Relationship Id="rId39" Type="http://schemas.openxmlformats.org/officeDocument/2006/relationships/font" Target="fonts/PoppinsSemiBold-bold.fntdata"/><Relationship Id="rId16" Type="http://schemas.openxmlformats.org/officeDocument/2006/relationships/slide" Target="slides/slide11.xml"/><Relationship Id="rId38" Type="http://schemas.openxmlformats.org/officeDocument/2006/relationships/font" Target="fonts/PoppinsSemiBold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3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3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4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gif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jpg"/><Relationship Id="rId4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jpg"/><Relationship Id="rId4" Type="http://schemas.openxmlformats.org/officeDocument/2006/relationships/image" Target="../media/image2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jpg"/><Relationship Id="rId4" Type="http://schemas.openxmlformats.org/officeDocument/2006/relationships/image" Target="../media/image2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jpg"/><Relationship Id="rId4" Type="http://schemas.openxmlformats.org/officeDocument/2006/relationships/image" Target="../media/image27.jpg"/><Relationship Id="rId5" Type="http://schemas.openxmlformats.org/officeDocument/2006/relationships/hyperlink" Target="http://drive.google.com/file/d/1ADQ6UdAJmLimQMUhTv5L34Q4VPp9cGJb/view" TargetMode="External"/><Relationship Id="rId6" Type="http://schemas.openxmlformats.org/officeDocument/2006/relationships/image" Target="../media/image3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jpg"/><Relationship Id="rId4" Type="http://schemas.openxmlformats.org/officeDocument/2006/relationships/hyperlink" Target="http://drive.google.com/file/d/1_REF5prag7pplcMmeH443g0yR8K72Yzu/view" TargetMode="External"/><Relationship Id="rId5" Type="http://schemas.openxmlformats.org/officeDocument/2006/relationships/image" Target="../media/image3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jpg"/><Relationship Id="rId4" Type="http://schemas.openxmlformats.org/officeDocument/2006/relationships/image" Target="../media/image31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jpg"/><Relationship Id="rId4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jpg"/><Relationship Id="rId4" Type="http://schemas.openxmlformats.org/officeDocument/2006/relationships/image" Target="../media/image39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jpg"/><Relationship Id="rId4" Type="http://schemas.openxmlformats.org/officeDocument/2006/relationships/image" Target="../media/image3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20.png"/><Relationship Id="rId5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jpg"/><Relationship Id="rId4" Type="http://schemas.openxmlformats.org/officeDocument/2006/relationships/image" Target="../media/image2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jpg"/><Relationship Id="rId4" Type="http://schemas.openxmlformats.org/officeDocument/2006/relationships/image" Target="../media/image36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jpg"/><Relationship Id="rId4" Type="http://schemas.openxmlformats.org/officeDocument/2006/relationships/image" Target="../media/image48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jpg"/><Relationship Id="rId4" Type="http://schemas.openxmlformats.org/officeDocument/2006/relationships/image" Target="../media/image41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jpg"/><Relationship Id="rId4" Type="http://schemas.openxmlformats.org/officeDocument/2006/relationships/image" Target="../media/image4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jpg"/><Relationship Id="rId4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jpg"/><Relationship Id="rId4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jpg"/><Relationship Id="rId4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jpg"/><Relationship Id="rId4" Type="http://schemas.openxmlformats.org/officeDocument/2006/relationships/image" Target="../media/image49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jpg"/><Relationship Id="rId4" Type="http://schemas.openxmlformats.org/officeDocument/2006/relationships/image" Target="../media/image46.png"/><Relationship Id="rId5" Type="http://schemas.openxmlformats.org/officeDocument/2006/relationships/hyperlink" Target="https://drive.google.com/drive/folders/1p7sJ72h8CyjMXl5NSpDycJvSdcyXfU-l?usp=drive_link" TargetMode="External"/><Relationship Id="rId6" Type="http://schemas.openxmlformats.org/officeDocument/2006/relationships/hyperlink" Target="https://drive.google.com/drive/folders/1VTuRP2ZvHsjcnwW_mTmsV4bj-pZnRpGF?usp=drive_link" TargetMode="External"/><Relationship Id="rId7" Type="http://schemas.openxmlformats.org/officeDocument/2006/relationships/hyperlink" Target="https://docs.google.com/forms/d/e/1FAIpQLScQTx3QR1Xx4Jfpjr0BBq1HZJ1-H637IOhQ_ZemXS7XdGKsiA/alreadyresponded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3.png"/><Relationship Id="rId8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jpg"/><Relationship Id="rId4" Type="http://schemas.openxmlformats.org/officeDocument/2006/relationships/image" Target="../media/image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jpg"/><Relationship Id="rId4" Type="http://schemas.openxmlformats.org/officeDocument/2006/relationships/image" Target="../media/image47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22.png"/><Relationship Id="rId6" Type="http://schemas.openxmlformats.org/officeDocument/2006/relationships/image" Target="../media/image4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jpg"/><Relationship Id="rId4" Type="http://schemas.openxmlformats.org/officeDocument/2006/relationships/image" Target="../media/image3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jpg"/><Relationship Id="rId4" Type="http://schemas.openxmlformats.org/officeDocument/2006/relationships/image" Target="../media/image38.jpg"/><Relationship Id="rId5" Type="http://schemas.openxmlformats.org/officeDocument/2006/relationships/image" Target="../media/image2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jpg"/><Relationship Id="rId4" Type="http://schemas.openxmlformats.org/officeDocument/2006/relationships/image" Target="../media/image5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2638482" y="482539"/>
            <a:ext cx="13757357" cy="1795190"/>
            <a:chOff x="0" y="-38100"/>
            <a:chExt cx="3623313" cy="472804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3623313" cy="434704"/>
            </a:xfrm>
            <a:custGeom>
              <a:rect b="b" l="l" r="r" t="t"/>
              <a:pathLst>
                <a:path extrusionOk="0" h="434704" w="3623313">
                  <a:moveTo>
                    <a:pt x="3623313" y="0"/>
                  </a:moveTo>
                  <a:lnTo>
                    <a:pt x="0" y="0"/>
                  </a:lnTo>
                  <a:lnTo>
                    <a:pt x="101600" y="217352"/>
                  </a:lnTo>
                  <a:lnTo>
                    <a:pt x="0" y="434704"/>
                  </a:lnTo>
                  <a:lnTo>
                    <a:pt x="3623313" y="434704"/>
                  </a:lnTo>
                  <a:lnTo>
                    <a:pt x="3521713" y="217352"/>
                  </a:lnTo>
                  <a:lnTo>
                    <a:pt x="3623313" y="0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86" name="Google Shape;86;p1"/>
            <p:cNvSpPr txBox="1"/>
            <p:nvPr/>
          </p:nvSpPr>
          <p:spPr>
            <a:xfrm>
              <a:off x="88900" y="-38100"/>
              <a:ext cx="3445513" cy="4728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"/>
          <p:cNvSpPr/>
          <p:nvPr/>
        </p:nvSpPr>
        <p:spPr>
          <a:xfrm>
            <a:off x="1669567" y="2706342"/>
            <a:ext cx="6152955" cy="6152955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3" l="0" r="0" t="-22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1"/>
          <p:cNvGrpSpPr/>
          <p:nvPr/>
        </p:nvGrpSpPr>
        <p:grpSpPr>
          <a:xfrm>
            <a:off x="8756338" y="6325999"/>
            <a:ext cx="8182514" cy="996041"/>
            <a:chOff x="0" y="-38100"/>
            <a:chExt cx="1745831" cy="212516"/>
          </a:xfrm>
        </p:grpSpPr>
        <p:sp>
          <p:nvSpPr>
            <p:cNvPr id="89" name="Google Shape;89;p1"/>
            <p:cNvSpPr/>
            <p:nvPr/>
          </p:nvSpPr>
          <p:spPr>
            <a:xfrm>
              <a:off x="0" y="0"/>
              <a:ext cx="1745831" cy="174416"/>
            </a:xfrm>
            <a:custGeom>
              <a:rect b="b" l="l" r="r" t="t"/>
              <a:pathLst>
                <a:path extrusionOk="0" h="174416" w="1745831">
                  <a:moveTo>
                    <a:pt x="87208" y="0"/>
                  </a:moveTo>
                  <a:lnTo>
                    <a:pt x="1658623" y="0"/>
                  </a:lnTo>
                  <a:cubicBezTo>
                    <a:pt x="1706787" y="0"/>
                    <a:pt x="1745831" y="39044"/>
                    <a:pt x="1745831" y="87208"/>
                  </a:cubicBezTo>
                  <a:lnTo>
                    <a:pt x="1745831" y="87208"/>
                  </a:lnTo>
                  <a:cubicBezTo>
                    <a:pt x="1745831" y="110337"/>
                    <a:pt x="1736643" y="132519"/>
                    <a:pt x="1720288" y="148874"/>
                  </a:cubicBezTo>
                  <a:cubicBezTo>
                    <a:pt x="1703933" y="165228"/>
                    <a:pt x="1681752" y="174416"/>
                    <a:pt x="1658623" y="174416"/>
                  </a:cubicBezTo>
                  <a:lnTo>
                    <a:pt x="87208" y="174416"/>
                  </a:lnTo>
                  <a:cubicBezTo>
                    <a:pt x="39044" y="174416"/>
                    <a:pt x="0" y="135372"/>
                    <a:pt x="0" y="87208"/>
                  </a:cubicBezTo>
                  <a:lnTo>
                    <a:pt x="0" y="87208"/>
                  </a:lnTo>
                  <a:cubicBezTo>
                    <a:pt x="0" y="39044"/>
                    <a:pt x="39044" y="0"/>
                    <a:pt x="87208" y="0"/>
                  </a:cubicBez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"/>
            <p:cNvSpPr txBox="1"/>
            <p:nvPr/>
          </p:nvSpPr>
          <p:spPr>
            <a:xfrm>
              <a:off x="0" y="-38100"/>
              <a:ext cx="1745831" cy="212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" name="Google Shape;91;p1"/>
          <p:cNvSpPr/>
          <p:nvPr/>
        </p:nvSpPr>
        <p:spPr>
          <a:xfrm flipH="1" rot="-90586">
            <a:off x="8305835" y="3348423"/>
            <a:ext cx="2422560" cy="792379"/>
          </a:xfrm>
          <a:custGeom>
            <a:rect b="b" l="l" r="r" t="t"/>
            <a:pathLst>
              <a:path extrusionOk="0" h="792379" w="2422560">
                <a:moveTo>
                  <a:pt x="2422560" y="0"/>
                </a:moveTo>
                <a:lnTo>
                  <a:pt x="0" y="0"/>
                </a:lnTo>
                <a:lnTo>
                  <a:pt x="0" y="792379"/>
                </a:lnTo>
                <a:lnTo>
                  <a:pt x="2422560" y="792379"/>
                </a:lnTo>
                <a:lnTo>
                  <a:pt x="242256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92" name="Google Shape;92;p1"/>
          <p:cNvGrpSpPr/>
          <p:nvPr/>
        </p:nvGrpSpPr>
        <p:grpSpPr>
          <a:xfrm>
            <a:off x="1095432" y="-90591"/>
            <a:ext cx="3086100" cy="3086100"/>
            <a:chOff x="0" y="0"/>
            <a:chExt cx="812800" cy="812800"/>
          </a:xfrm>
        </p:grpSpPr>
        <p:sp>
          <p:nvSpPr>
            <p:cNvPr id="93" name="Google Shape;93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4" name="Google Shape;94;p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" name="Google Shape;95;p1"/>
          <p:cNvGrpSpPr/>
          <p:nvPr/>
        </p:nvGrpSpPr>
        <p:grpSpPr>
          <a:xfrm>
            <a:off x="14577803" y="0"/>
            <a:ext cx="2976447" cy="2905427"/>
            <a:chOff x="0" y="0"/>
            <a:chExt cx="783920" cy="765215"/>
          </a:xfrm>
        </p:grpSpPr>
        <p:sp>
          <p:nvSpPr>
            <p:cNvPr id="96" name="Google Shape;96;p1"/>
            <p:cNvSpPr/>
            <p:nvPr/>
          </p:nvSpPr>
          <p:spPr>
            <a:xfrm>
              <a:off x="0" y="0"/>
              <a:ext cx="783920" cy="765215"/>
            </a:xfrm>
            <a:custGeom>
              <a:rect b="b" l="l" r="r" t="t"/>
              <a:pathLst>
                <a:path extrusionOk="0" h="765215" w="783920">
                  <a:moveTo>
                    <a:pt x="391960" y="0"/>
                  </a:moveTo>
                  <a:lnTo>
                    <a:pt x="783920" y="382608"/>
                  </a:lnTo>
                  <a:lnTo>
                    <a:pt x="391960" y="765215"/>
                  </a:lnTo>
                  <a:lnTo>
                    <a:pt x="0" y="382608"/>
                  </a:lnTo>
                  <a:lnTo>
                    <a:pt x="3919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7" name="Google Shape;97;p1"/>
            <p:cNvSpPr txBox="1"/>
            <p:nvPr/>
          </p:nvSpPr>
          <p:spPr>
            <a:xfrm>
              <a:off x="134736" y="93421"/>
              <a:ext cx="514448" cy="540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" name="Google Shape;98;p1"/>
          <p:cNvSpPr/>
          <p:nvPr/>
        </p:nvSpPr>
        <p:spPr>
          <a:xfrm>
            <a:off x="5985818" y="8973597"/>
            <a:ext cx="3028399" cy="565638"/>
          </a:xfrm>
          <a:custGeom>
            <a:rect b="b" l="l" r="r" t="t"/>
            <a:pathLst>
              <a:path extrusionOk="0" h="565638" w="3028399">
                <a:moveTo>
                  <a:pt x="0" y="0"/>
                </a:moveTo>
                <a:lnTo>
                  <a:pt x="3028399" y="0"/>
                </a:lnTo>
                <a:lnTo>
                  <a:pt x="3028399" y="565637"/>
                </a:lnTo>
                <a:lnTo>
                  <a:pt x="0" y="5656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1375" l="-3175" r="0" t="-11376"/>
            </a:stretch>
          </a:blipFill>
          <a:ln>
            <a:noFill/>
          </a:ln>
        </p:spPr>
      </p:sp>
      <p:grpSp>
        <p:nvGrpSpPr>
          <p:cNvPr id="99" name="Google Shape;99;p1"/>
          <p:cNvGrpSpPr/>
          <p:nvPr/>
        </p:nvGrpSpPr>
        <p:grpSpPr>
          <a:xfrm>
            <a:off x="72455" y="8872588"/>
            <a:ext cx="18143091" cy="1242141"/>
            <a:chOff x="0" y="-38100"/>
            <a:chExt cx="5219164" cy="357323"/>
          </a:xfrm>
        </p:grpSpPr>
        <p:sp>
          <p:nvSpPr>
            <p:cNvPr id="100" name="Google Shape;100;p1"/>
            <p:cNvSpPr/>
            <p:nvPr/>
          </p:nvSpPr>
          <p:spPr>
            <a:xfrm>
              <a:off x="0" y="0"/>
              <a:ext cx="5219164" cy="319223"/>
            </a:xfrm>
            <a:custGeom>
              <a:rect b="b" l="l" r="r" t="t"/>
              <a:pathLst>
                <a:path extrusionOk="0" h="319223" w="5219164">
                  <a:moveTo>
                    <a:pt x="18775" y="0"/>
                  </a:moveTo>
                  <a:lnTo>
                    <a:pt x="5200388" y="0"/>
                  </a:lnTo>
                  <a:cubicBezTo>
                    <a:pt x="5210758" y="0"/>
                    <a:pt x="5219164" y="8406"/>
                    <a:pt x="5219164" y="18775"/>
                  </a:cubicBezTo>
                  <a:lnTo>
                    <a:pt x="5219164" y="300447"/>
                  </a:lnTo>
                  <a:cubicBezTo>
                    <a:pt x="5219164" y="305427"/>
                    <a:pt x="5217185" y="310202"/>
                    <a:pt x="5213664" y="313723"/>
                  </a:cubicBezTo>
                  <a:cubicBezTo>
                    <a:pt x="5210143" y="317245"/>
                    <a:pt x="5205368" y="319223"/>
                    <a:pt x="5200388" y="319223"/>
                  </a:cubicBezTo>
                  <a:lnTo>
                    <a:pt x="18775" y="319223"/>
                  </a:lnTo>
                  <a:cubicBezTo>
                    <a:pt x="8406" y="319223"/>
                    <a:pt x="0" y="310817"/>
                    <a:pt x="0" y="300447"/>
                  </a:cubicBezTo>
                  <a:lnTo>
                    <a:pt x="0" y="18775"/>
                  </a:lnTo>
                  <a:cubicBezTo>
                    <a:pt x="0" y="8406"/>
                    <a:pt x="8406" y="0"/>
                    <a:pt x="18775" y="0"/>
                  </a:cubicBezTo>
                  <a:close/>
                </a:path>
              </a:pathLst>
            </a:custGeom>
            <a:solidFill>
              <a:srgbClr val="FDFDFD"/>
            </a:solidFill>
            <a:ln cap="rnd" cmpd="sng" w="76200">
              <a:solidFill>
                <a:srgbClr val="9015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"/>
            <p:cNvSpPr txBox="1"/>
            <p:nvPr/>
          </p:nvSpPr>
          <p:spPr>
            <a:xfrm>
              <a:off x="0" y="-38100"/>
              <a:ext cx="5219164" cy="3573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6500" lIns="46500" spcFirstLastPara="1" rIns="46500" wrap="square" tIns="46500">
              <a:noAutofit/>
            </a:bodyPr>
            <a:lstStyle/>
            <a:p>
              <a:pPr indent="0" lvl="0" marL="0" marR="0" rtl="0" algn="ctr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1"/>
          <p:cNvSpPr/>
          <p:nvPr/>
        </p:nvSpPr>
        <p:spPr>
          <a:xfrm>
            <a:off x="787367" y="9192538"/>
            <a:ext cx="4189899" cy="750115"/>
          </a:xfrm>
          <a:custGeom>
            <a:rect b="b" l="l" r="r" t="t"/>
            <a:pathLst>
              <a:path extrusionOk="0" h="750115" w="4189899">
                <a:moveTo>
                  <a:pt x="0" y="0"/>
                </a:moveTo>
                <a:lnTo>
                  <a:pt x="4189899" y="0"/>
                </a:lnTo>
                <a:lnTo>
                  <a:pt x="4189899" y="750114"/>
                </a:lnTo>
                <a:lnTo>
                  <a:pt x="0" y="7501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4032" l="-3175" r="0" t="-14033"/>
            </a:stretch>
          </a:blipFill>
          <a:ln>
            <a:noFill/>
          </a:ln>
        </p:spPr>
      </p:sp>
      <p:sp>
        <p:nvSpPr>
          <p:cNvPr id="103" name="Google Shape;103;p1"/>
          <p:cNvSpPr/>
          <p:nvPr/>
        </p:nvSpPr>
        <p:spPr>
          <a:xfrm>
            <a:off x="15303549" y="9128615"/>
            <a:ext cx="2427573" cy="900076"/>
          </a:xfrm>
          <a:custGeom>
            <a:rect b="b" l="l" r="r" t="t"/>
            <a:pathLst>
              <a:path extrusionOk="0" h="900076" w="2427573">
                <a:moveTo>
                  <a:pt x="0" y="0"/>
                </a:moveTo>
                <a:lnTo>
                  <a:pt x="2427573" y="0"/>
                </a:lnTo>
                <a:lnTo>
                  <a:pt x="2427573" y="900076"/>
                </a:lnTo>
                <a:lnTo>
                  <a:pt x="0" y="9000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3291" l="-543" r="-873" t="0"/>
            </a:stretch>
          </a:blipFill>
          <a:ln>
            <a:noFill/>
          </a:ln>
        </p:spPr>
      </p:sp>
      <p:sp>
        <p:nvSpPr>
          <p:cNvPr id="104" name="Google Shape;104;p1"/>
          <p:cNvSpPr txBox="1"/>
          <p:nvPr/>
        </p:nvSpPr>
        <p:spPr>
          <a:xfrm>
            <a:off x="5072772" y="746166"/>
            <a:ext cx="8888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77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HOPE TO SKILL</a:t>
            </a:r>
            <a:endParaRPr/>
          </a:p>
        </p:txBody>
      </p:sp>
      <p:sp>
        <p:nvSpPr>
          <p:cNvPr id="105" name="Google Shape;105;p1"/>
          <p:cNvSpPr txBox="1"/>
          <p:nvPr/>
        </p:nvSpPr>
        <p:spPr>
          <a:xfrm>
            <a:off x="7822521" y="4479098"/>
            <a:ext cx="8243506" cy="1090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436" u="none" cap="none" strike="noStrike">
                <a:solidFill>
                  <a:srgbClr val="5E118D"/>
                </a:solidFill>
                <a:latin typeface="Arial"/>
                <a:ea typeface="Arial"/>
                <a:cs typeface="Arial"/>
                <a:sym typeface="Arial"/>
              </a:rPr>
              <a:t>Convolutional</a:t>
            </a:r>
            <a:endParaRPr/>
          </a:p>
        </p:txBody>
      </p:sp>
      <p:sp>
        <p:nvSpPr>
          <p:cNvPr id="106" name="Google Shape;106;p1"/>
          <p:cNvSpPr txBox="1"/>
          <p:nvPr/>
        </p:nvSpPr>
        <p:spPr>
          <a:xfrm>
            <a:off x="9986355" y="5589392"/>
            <a:ext cx="71058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57" u="none" cap="none" strike="noStrike">
                <a:solidFill>
                  <a:srgbClr val="0E0C0C"/>
                </a:solidFill>
                <a:latin typeface="Arial"/>
                <a:ea typeface="Arial"/>
                <a:cs typeface="Arial"/>
                <a:sym typeface="Arial"/>
              </a:rPr>
              <a:t>Neural Network(CNN)</a:t>
            </a:r>
            <a:endParaRPr/>
          </a:p>
        </p:txBody>
      </p:sp>
      <p:sp>
        <p:nvSpPr>
          <p:cNvPr id="107" name="Google Shape;107;p1"/>
          <p:cNvSpPr txBox="1"/>
          <p:nvPr/>
        </p:nvSpPr>
        <p:spPr>
          <a:xfrm>
            <a:off x="8999091" y="6600062"/>
            <a:ext cx="7697008" cy="5598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6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Artificial Intelligence Advance Course </a:t>
            </a:r>
            <a:endParaRPr/>
          </a:p>
        </p:txBody>
      </p:sp>
      <p:sp>
        <p:nvSpPr>
          <p:cNvPr id="108" name="Google Shape;108;p1"/>
          <p:cNvSpPr txBox="1"/>
          <p:nvPr/>
        </p:nvSpPr>
        <p:spPr>
          <a:xfrm>
            <a:off x="8415764" y="3386717"/>
            <a:ext cx="2202703" cy="478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3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Lecture 27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4506" y="1983469"/>
            <a:ext cx="10438988" cy="8055419"/>
          </a:xfrm>
          <a:prstGeom prst="rect">
            <a:avLst/>
          </a:prstGeom>
          <a:noFill/>
          <a:ln cap="sq" cmpd="sng" w="57150">
            <a:solidFill>
              <a:srgbClr val="5E118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72" name="Google Shape;272;p10"/>
          <p:cNvSpPr/>
          <p:nvPr/>
        </p:nvSpPr>
        <p:spPr>
          <a:xfrm rot="5400000">
            <a:off x="-568122" y="418658"/>
            <a:ext cx="10398616" cy="9262373"/>
          </a:xfrm>
          <a:custGeom>
            <a:rect b="b" l="l" r="r" t="t"/>
            <a:pathLst>
              <a:path extrusionOk="0" h="9262373" w="10398616">
                <a:moveTo>
                  <a:pt x="0" y="0"/>
                </a:moveTo>
                <a:lnTo>
                  <a:pt x="10398616" y="0"/>
                </a:lnTo>
                <a:lnTo>
                  <a:pt x="10398616" y="9262372"/>
                </a:lnTo>
                <a:lnTo>
                  <a:pt x="0" y="92623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999"/>
            </a:blip>
            <a:stretch>
              <a:fillRect b="-5694" l="-8965" r="0" t="-16637"/>
            </a:stretch>
          </a:blipFill>
          <a:ln>
            <a:noFill/>
          </a:ln>
        </p:spPr>
      </p:sp>
      <p:grpSp>
        <p:nvGrpSpPr>
          <p:cNvPr id="273" name="Google Shape;273;p10"/>
          <p:cNvGrpSpPr/>
          <p:nvPr/>
        </p:nvGrpSpPr>
        <p:grpSpPr>
          <a:xfrm>
            <a:off x="0" y="462256"/>
            <a:ext cx="18288000" cy="1273895"/>
            <a:chOff x="0" y="-38100"/>
            <a:chExt cx="4816593" cy="335511"/>
          </a:xfrm>
        </p:grpSpPr>
        <p:sp>
          <p:nvSpPr>
            <p:cNvPr id="274" name="Google Shape;274;p10"/>
            <p:cNvSpPr/>
            <p:nvPr/>
          </p:nvSpPr>
          <p:spPr>
            <a:xfrm>
              <a:off x="0" y="0"/>
              <a:ext cx="4816592" cy="297411"/>
            </a:xfrm>
            <a:custGeom>
              <a:rect b="b" l="l" r="r" t="t"/>
              <a:pathLst>
                <a:path extrusionOk="0" h="297411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97411"/>
                  </a:lnTo>
                  <a:lnTo>
                    <a:pt x="0" y="297411"/>
                  </a:lnTo>
                  <a:close/>
                </a:path>
              </a:pathLst>
            </a:custGeom>
            <a:solidFill>
              <a:srgbClr val="AF3CFF"/>
            </a:solidFill>
            <a:ln>
              <a:noFill/>
            </a:ln>
          </p:spPr>
        </p:sp>
        <p:sp>
          <p:nvSpPr>
            <p:cNvPr id="275" name="Google Shape;275;p10"/>
            <p:cNvSpPr txBox="1"/>
            <p:nvPr/>
          </p:nvSpPr>
          <p:spPr>
            <a:xfrm>
              <a:off x="0" y="-38100"/>
              <a:ext cx="4816593" cy="3355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6" name="Google Shape;276;p10"/>
          <p:cNvSpPr txBox="1"/>
          <p:nvPr/>
        </p:nvSpPr>
        <p:spPr>
          <a:xfrm>
            <a:off x="1338045" y="809584"/>
            <a:ext cx="9531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</a:rPr>
              <a:t>Pixel Inequality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82" name="Google Shape;282;p11"/>
          <p:cNvSpPr/>
          <p:nvPr/>
        </p:nvSpPr>
        <p:spPr>
          <a:xfrm>
            <a:off x="9926546" y="4048012"/>
            <a:ext cx="7692805" cy="5608434"/>
          </a:xfrm>
          <a:custGeom>
            <a:rect b="b" l="l" r="r" t="t"/>
            <a:pathLst>
              <a:path extrusionOk="0" h="5608434" w="7692805">
                <a:moveTo>
                  <a:pt x="0" y="0"/>
                </a:moveTo>
                <a:lnTo>
                  <a:pt x="7692805" y="0"/>
                </a:lnTo>
                <a:lnTo>
                  <a:pt x="7692805" y="5608434"/>
                </a:lnTo>
                <a:lnTo>
                  <a:pt x="0" y="56084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368" l="-2904" r="-106959" t="-700"/>
            </a:stretch>
          </a:blipFill>
          <a:ln>
            <a:noFill/>
          </a:ln>
        </p:spPr>
      </p:sp>
      <p:sp>
        <p:nvSpPr>
          <p:cNvPr id="283" name="Google Shape;283;p11"/>
          <p:cNvSpPr txBox="1"/>
          <p:nvPr/>
        </p:nvSpPr>
        <p:spPr>
          <a:xfrm>
            <a:off x="1028700" y="2128546"/>
            <a:ext cx="9218021" cy="25315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9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dimensionality means that as the image size </a:t>
            </a:r>
            <a:r>
              <a:rPr b="0" i="0" lang="en-US" sz="3591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increases</a:t>
            </a:r>
            <a:r>
              <a:rPr b="0" i="0" lang="en-US" sz="359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the number of pixels </a:t>
            </a:r>
            <a:r>
              <a:rPr b="0" i="0" lang="en-US" sz="3591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grows exponentially</a:t>
            </a:r>
            <a:r>
              <a:rPr b="0" i="0" lang="en-US" sz="359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greatly increasing the </a:t>
            </a:r>
            <a:r>
              <a:rPr b="0" i="0" lang="en-US" sz="3591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weights </a:t>
            </a:r>
            <a:r>
              <a:rPr b="0" i="0" lang="en-US" sz="359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0" i="0" lang="en-US" sz="3591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model complexity</a:t>
            </a:r>
            <a:r>
              <a:rPr b="0" i="0" lang="en-US" sz="359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284" name="Google Shape;284;p11"/>
          <p:cNvSpPr txBox="1"/>
          <p:nvPr/>
        </p:nvSpPr>
        <p:spPr>
          <a:xfrm>
            <a:off x="1554800" y="835181"/>
            <a:ext cx="6361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</a:rPr>
              <a:t>High Dimensionality </a:t>
            </a:r>
            <a:endParaRPr b="1" sz="5000"/>
          </a:p>
        </p:txBody>
      </p:sp>
      <p:sp>
        <p:nvSpPr>
          <p:cNvPr id="285" name="Google Shape;285;p11"/>
          <p:cNvSpPr txBox="1"/>
          <p:nvPr/>
        </p:nvSpPr>
        <p:spPr>
          <a:xfrm>
            <a:off x="1028700" y="5184007"/>
            <a:ext cx="5968861" cy="23952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Example: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28x28 image = 784px 256x256 image = 65,536 px</a:t>
            </a:r>
            <a:endParaRPr/>
          </a:p>
          <a:p>
            <a:pPr indent="0" lvl="0" marL="0" marR="0" rtl="0" algn="l">
              <a:lnSpc>
                <a:spcPct val="1088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2"/>
          <p:cNvSpPr/>
          <p:nvPr/>
        </p:nvSpPr>
        <p:spPr>
          <a:xfrm>
            <a:off x="0" y="0"/>
            <a:ext cx="18288000" cy="1870278"/>
          </a:xfrm>
          <a:custGeom>
            <a:rect b="b" l="l" r="r" t="t"/>
            <a:pathLst>
              <a:path extrusionOk="0" h="1870278" w="18288000">
                <a:moveTo>
                  <a:pt x="0" y="0"/>
                </a:moveTo>
                <a:lnTo>
                  <a:pt x="18288000" y="0"/>
                </a:lnTo>
                <a:lnTo>
                  <a:pt x="18288000" y="1870278"/>
                </a:lnTo>
                <a:lnTo>
                  <a:pt x="0" y="18702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50024" l="-806" r="-806" t="0"/>
            </a:stretch>
          </a:blipFill>
          <a:ln>
            <a:noFill/>
          </a:ln>
        </p:spPr>
      </p:sp>
      <p:sp>
        <p:nvSpPr>
          <p:cNvPr id="291" name="Google Shape;291;p12"/>
          <p:cNvSpPr txBox="1"/>
          <p:nvPr/>
        </p:nvSpPr>
        <p:spPr>
          <a:xfrm>
            <a:off x="1358335" y="737457"/>
            <a:ext cx="13111307" cy="842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299" u="none" cap="none" strike="noStrike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rPr>
              <a:t>Large Computational Requirements</a:t>
            </a:r>
            <a:endParaRPr/>
          </a:p>
        </p:txBody>
      </p:sp>
      <p:sp>
        <p:nvSpPr>
          <p:cNvPr id="292" name="Google Shape;292;p12"/>
          <p:cNvSpPr txBox="1"/>
          <p:nvPr/>
        </p:nvSpPr>
        <p:spPr>
          <a:xfrm>
            <a:off x="297953" y="4266912"/>
            <a:ext cx="7780611" cy="2089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1799" lvl="1" marL="863597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Char char="•"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Larger number of </a:t>
            </a:r>
            <a:r>
              <a:rPr b="0" i="0" lang="en-US" sz="3999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weight</a:t>
            </a: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require more </a:t>
            </a:r>
            <a:r>
              <a:rPr b="0" i="0" lang="en-US" sz="3999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computational resources</a:t>
            </a: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train.</a:t>
            </a:r>
            <a:endParaRPr/>
          </a:p>
        </p:txBody>
      </p:sp>
      <p:pic>
        <p:nvPicPr>
          <p:cNvPr id="293" name="Google Shape;293;p12"/>
          <p:cNvPicPr preferRelativeResize="0"/>
          <p:nvPr/>
        </p:nvPicPr>
        <p:blipFill rotWithShape="1">
          <a:blip r:embed="rId4">
            <a:alphaModFix/>
          </a:blip>
          <a:srcRect b="17945" l="19431" r="23847" t="0"/>
          <a:stretch/>
        </p:blipFill>
        <p:spPr>
          <a:xfrm>
            <a:off x="8500280" y="2169091"/>
            <a:ext cx="9365306" cy="764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3"/>
          <p:cNvSpPr/>
          <p:nvPr/>
        </p:nvSpPr>
        <p:spPr>
          <a:xfrm>
            <a:off x="0" y="0"/>
            <a:ext cx="18288000" cy="1870278"/>
          </a:xfrm>
          <a:custGeom>
            <a:rect b="b" l="l" r="r" t="t"/>
            <a:pathLst>
              <a:path extrusionOk="0" h="1870278" w="18288000">
                <a:moveTo>
                  <a:pt x="0" y="0"/>
                </a:moveTo>
                <a:lnTo>
                  <a:pt x="18288000" y="0"/>
                </a:lnTo>
                <a:lnTo>
                  <a:pt x="18288000" y="1870278"/>
                </a:lnTo>
                <a:lnTo>
                  <a:pt x="0" y="18702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50024" l="-806" r="-806" t="0"/>
            </a:stretch>
          </a:blipFill>
          <a:ln>
            <a:noFill/>
          </a:ln>
        </p:spPr>
      </p:sp>
      <p:pic>
        <p:nvPicPr>
          <p:cNvPr id="299" name="Google Shape;299;p13"/>
          <p:cNvPicPr preferRelativeResize="0"/>
          <p:nvPr/>
        </p:nvPicPr>
        <p:blipFill rotWithShape="1">
          <a:blip r:embed="rId4">
            <a:alphaModFix/>
          </a:blip>
          <a:srcRect b="0" l="26712" r="5197" t="0"/>
          <a:stretch/>
        </p:blipFill>
        <p:spPr>
          <a:xfrm>
            <a:off x="8040225" y="1793251"/>
            <a:ext cx="10247775" cy="8493749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3"/>
          <p:cNvSpPr txBox="1"/>
          <p:nvPr/>
        </p:nvSpPr>
        <p:spPr>
          <a:xfrm>
            <a:off x="1358335" y="737457"/>
            <a:ext cx="13111307" cy="842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299" u="none" cap="none" strike="noStrike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rPr>
              <a:t>Large Computational Requirements</a:t>
            </a:r>
            <a:endParaRPr/>
          </a:p>
        </p:txBody>
      </p:sp>
      <p:sp>
        <p:nvSpPr>
          <p:cNvPr id="301" name="Google Shape;301;p13"/>
          <p:cNvSpPr txBox="1"/>
          <p:nvPr/>
        </p:nvSpPr>
        <p:spPr>
          <a:xfrm>
            <a:off x="813262" y="4836920"/>
            <a:ext cx="6721560" cy="2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1799" lvl="1" marL="863597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FF3131"/>
              </a:buClr>
              <a:buSzPts val="3999"/>
              <a:buFont typeface="Arial"/>
              <a:buChar char="•"/>
            </a:pPr>
            <a:r>
              <a:rPr b="0" i="0" lang="en-US" sz="3999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High computational</a:t>
            </a: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needs make simple NNs less efficient for practical use.</a:t>
            </a:r>
            <a:endParaRPr/>
          </a:p>
        </p:txBody>
      </p:sp>
      <p:sp>
        <p:nvSpPr>
          <p:cNvPr id="302" name="Google Shape;302;p13"/>
          <p:cNvSpPr txBox="1"/>
          <p:nvPr/>
        </p:nvSpPr>
        <p:spPr>
          <a:xfrm>
            <a:off x="813262" y="2900018"/>
            <a:ext cx="6741305" cy="1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1799" lvl="1" marL="863597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Char char="•"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Requires significant </a:t>
            </a:r>
            <a:r>
              <a:rPr b="0" i="0" lang="en-US" sz="3999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time investment</a:t>
            </a: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4"/>
          <p:cNvSpPr/>
          <p:nvPr/>
        </p:nvSpPr>
        <p:spPr>
          <a:xfrm>
            <a:off x="0" y="0"/>
            <a:ext cx="18288000" cy="1870278"/>
          </a:xfrm>
          <a:custGeom>
            <a:rect b="b" l="l" r="r" t="t"/>
            <a:pathLst>
              <a:path extrusionOk="0" h="1870278" w="18288000">
                <a:moveTo>
                  <a:pt x="0" y="0"/>
                </a:moveTo>
                <a:lnTo>
                  <a:pt x="18288000" y="0"/>
                </a:lnTo>
                <a:lnTo>
                  <a:pt x="18288000" y="1870278"/>
                </a:lnTo>
                <a:lnTo>
                  <a:pt x="0" y="18702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50024" l="-806" r="-806" t="0"/>
            </a:stretch>
          </a:blipFill>
          <a:ln>
            <a:noFill/>
          </a:ln>
        </p:spPr>
      </p:sp>
      <p:pic>
        <p:nvPicPr>
          <p:cNvPr id="308" name="Google Shape;308;p14"/>
          <p:cNvPicPr preferRelativeResize="0"/>
          <p:nvPr/>
        </p:nvPicPr>
        <p:blipFill rotWithShape="1">
          <a:blip r:embed="rId4">
            <a:alphaModFix/>
          </a:blip>
          <a:srcRect b="0" l="26712" r="5197" t="0"/>
          <a:stretch/>
        </p:blipFill>
        <p:spPr>
          <a:xfrm>
            <a:off x="8040225" y="1793251"/>
            <a:ext cx="10247775" cy="8493749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4"/>
          <p:cNvSpPr txBox="1"/>
          <p:nvPr/>
        </p:nvSpPr>
        <p:spPr>
          <a:xfrm>
            <a:off x="1358335" y="737457"/>
            <a:ext cx="13111307" cy="842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299" u="none" cap="none" strike="noStrike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rPr>
              <a:t>Large Computational Requirements</a:t>
            </a:r>
            <a:endParaRPr/>
          </a:p>
        </p:txBody>
      </p:sp>
      <p:sp>
        <p:nvSpPr>
          <p:cNvPr id="310" name="Google Shape;310;p14"/>
          <p:cNvSpPr txBox="1"/>
          <p:nvPr/>
        </p:nvSpPr>
        <p:spPr>
          <a:xfrm>
            <a:off x="813262" y="4836920"/>
            <a:ext cx="6721560" cy="2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1799" lvl="1" marL="863597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FF3131"/>
              </a:buClr>
              <a:buSzPts val="3999"/>
              <a:buFont typeface="Arial"/>
              <a:buChar char="•"/>
            </a:pPr>
            <a:r>
              <a:rPr b="0" i="0" lang="en-US" sz="3999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High computational</a:t>
            </a: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needs make simple NNs less efficient for practical use.</a:t>
            </a:r>
            <a:endParaRPr/>
          </a:p>
        </p:txBody>
      </p:sp>
      <p:sp>
        <p:nvSpPr>
          <p:cNvPr id="311" name="Google Shape;311;p14"/>
          <p:cNvSpPr txBox="1"/>
          <p:nvPr/>
        </p:nvSpPr>
        <p:spPr>
          <a:xfrm>
            <a:off x="813262" y="2900018"/>
            <a:ext cx="6741305" cy="1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1799" lvl="1" marL="863597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Char char="•"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Requires significant </a:t>
            </a:r>
            <a:r>
              <a:rPr b="0" i="0" lang="en-US" sz="3999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time investment</a:t>
            </a: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312" name="Google Shape;312;p1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13" name="Google Shape;313;p14"/>
          <p:cNvSpPr txBox="1"/>
          <p:nvPr/>
        </p:nvSpPr>
        <p:spPr>
          <a:xfrm>
            <a:off x="1297832" y="774018"/>
            <a:ext cx="16739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</a:rPr>
              <a:t> Introduction to Convolutional Neural Network (CNN)</a:t>
            </a:r>
            <a:endParaRPr b="1" sz="5000"/>
          </a:p>
        </p:txBody>
      </p:sp>
      <p:sp>
        <p:nvSpPr>
          <p:cNvPr id="314" name="Google Shape;314;p14"/>
          <p:cNvSpPr txBox="1"/>
          <p:nvPr/>
        </p:nvSpPr>
        <p:spPr>
          <a:xfrm>
            <a:off x="0" y="2735703"/>
            <a:ext cx="8631882" cy="15998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8621" lvl="1" marL="777242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FF3131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CNNs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 a type of </a:t>
            </a:r>
            <a:r>
              <a:rPr b="0" i="0" lang="en-US" sz="3600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Neural Networks</a:t>
            </a:r>
            <a:endParaRPr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inspired by how our brain processes</a:t>
            </a:r>
            <a:endParaRPr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       visual information.</a:t>
            </a:r>
            <a:endParaRPr/>
          </a:p>
        </p:txBody>
      </p:sp>
      <p:sp>
        <p:nvSpPr>
          <p:cNvPr id="315" name="Google Shape;315;p14"/>
          <p:cNvSpPr txBox="1"/>
          <p:nvPr/>
        </p:nvSpPr>
        <p:spPr>
          <a:xfrm>
            <a:off x="9144000" y="2735703"/>
            <a:ext cx="8893234" cy="15998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8620" lvl="1" marL="77724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They're </a:t>
            </a:r>
            <a:r>
              <a:rPr b="0" i="0" lang="en-US" sz="3600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specialized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understanding </a:t>
            </a:r>
            <a:endParaRPr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b="0" i="0" lang="en-US" sz="3600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images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making them powerful tools in </a:t>
            </a:r>
            <a:endParaRPr/>
          </a:p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image analysis, recognition, and more.</a:t>
            </a:r>
            <a:endParaRPr/>
          </a:p>
        </p:txBody>
      </p:sp>
      <p:pic>
        <p:nvPicPr>
          <p:cNvPr id="316" name="Google Shape;316;p14" title="Thesis Defense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5250" y="4836925"/>
            <a:ext cx="15937500" cy="51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22" name="Google Shape;322;p15"/>
          <p:cNvSpPr txBox="1"/>
          <p:nvPr/>
        </p:nvSpPr>
        <p:spPr>
          <a:xfrm>
            <a:off x="1538939" y="864470"/>
            <a:ext cx="10812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</a:rPr>
              <a:t>How CNN Work on Image</a:t>
            </a:r>
            <a:endParaRPr b="1" sz="5000"/>
          </a:p>
        </p:txBody>
      </p:sp>
      <p:pic>
        <p:nvPicPr>
          <p:cNvPr id="323" name="Google Shape;323;p15" title="WhatsApp Video 2024-06-04 at 5.04.04 PM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6825" y="2008425"/>
            <a:ext cx="12846700" cy="797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29" name="Google Shape;329;p16"/>
          <p:cNvSpPr txBox="1"/>
          <p:nvPr/>
        </p:nvSpPr>
        <p:spPr>
          <a:xfrm>
            <a:off x="1390759" y="870181"/>
            <a:ext cx="14993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EBF5FE"/>
                </a:solidFill>
              </a:rPr>
              <a:t> Images in Computers</a:t>
            </a:r>
            <a:endParaRPr b="1" sz="5000"/>
          </a:p>
        </p:txBody>
      </p:sp>
      <p:sp>
        <p:nvSpPr>
          <p:cNvPr id="330" name="Google Shape;330;p16"/>
          <p:cNvSpPr txBox="1"/>
          <p:nvPr/>
        </p:nvSpPr>
        <p:spPr>
          <a:xfrm>
            <a:off x="727854" y="4221799"/>
            <a:ext cx="4974300" cy="26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Understanding image </a:t>
            </a:r>
            <a:r>
              <a:rPr b="0" i="0" lang="en-US" sz="5000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chan</a:t>
            </a:r>
            <a:r>
              <a:rPr b="0" i="0" lang="en-US" sz="5000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0" i="0" lang="en-US" sz="5000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els</a:t>
            </a:r>
            <a:r>
              <a:rPr b="0" i="0" lang="en-US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(RGB)</a:t>
            </a:r>
            <a:endParaRPr/>
          </a:p>
        </p:txBody>
      </p:sp>
      <p:pic>
        <p:nvPicPr>
          <p:cNvPr id="331" name="Google Shape;33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8450" y="2743650"/>
            <a:ext cx="12237550" cy="63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37" name="Google Shape;337;p17"/>
          <p:cNvSpPr/>
          <p:nvPr/>
        </p:nvSpPr>
        <p:spPr>
          <a:xfrm>
            <a:off x="6539656" y="4018204"/>
            <a:ext cx="10719644" cy="5935482"/>
          </a:xfrm>
          <a:custGeom>
            <a:rect b="b" l="l" r="r" t="t"/>
            <a:pathLst>
              <a:path extrusionOk="0" h="5935482" w="10719644">
                <a:moveTo>
                  <a:pt x="0" y="0"/>
                </a:moveTo>
                <a:lnTo>
                  <a:pt x="10719644" y="0"/>
                </a:lnTo>
                <a:lnTo>
                  <a:pt x="10719644" y="5935482"/>
                </a:lnTo>
                <a:lnTo>
                  <a:pt x="0" y="59354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66" l="0" r="0" t="-225"/>
            </a:stretch>
          </a:blipFill>
          <a:ln>
            <a:noFill/>
          </a:ln>
        </p:spPr>
      </p:sp>
      <p:sp>
        <p:nvSpPr>
          <p:cNvPr id="338" name="Google Shape;338;p17"/>
          <p:cNvSpPr txBox="1"/>
          <p:nvPr/>
        </p:nvSpPr>
        <p:spPr>
          <a:xfrm>
            <a:off x="1466281" y="889266"/>
            <a:ext cx="14993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EBF5FE"/>
                </a:solidFill>
              </a:rPr>
              <a:t>Features for Images</a:t>
            </a:r>
            <a:endParaRPr b="1" sz="5000"/>
          </a:p>
        </p:txBody>
      </p:sp>
      <p:sp>
        <p:nvSpPr>
          <p:cNvPr id="339" name="Google Shape;339;p17"/>
          <p:cNvSpPr txBox="1"/>
          <p:nvPr/>
        </p:nvSpPr>
        <p:spPr>
          <a:xfrm>
            <a:off x="591488" y="2465935"/>
            <a:ext cx="12755314" cy="1251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8620" lvl="1" marL="777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Images are full of important parts called </a:t>
            </a:r>
            <a:r>
              <a:rPr b="0" i="0" lang="en-US" sz="3600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features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388620" lvl="1" marL="777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Features can be </a:t>
            </a:r>
            <a:r>
              <a:rPr b="0" i="0" lang="en-US" sz="3600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edges, textures, shapes, or even faces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45" name="Google Shape;345;p18"/>
          <p:cNvSpPr txBox="1"/>
          <p:nvPr/>
        </p:nvSpPr>
        <p:spPr>
          <a:xfrm>
            <a:off x="921712" y="3267093"/>
            <a:ext cx="9956245" cy="15360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74978" lvl="1" marL="949956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99"/>
              <a:buFont typeface="Arial"/>
              <a:buChar char="•"/>
            </a:pPr>
            <a:r>
              <a:rPr b="0" i="0" lang="en-US" sz="4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Applies filters to the input image to </a:t>
            </a:r>
            <a:endParaRPr/>
          </a:p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create </a:t>
            </a:r>
            <a:r>
              <a:rPr b="0" i="0" lang="en-US" sz="4399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feature maps</a:t>
            </a:r>
            <a:r>
              <a:rPr b="0" i="0" lang="en-US" sz="4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346" name="Google Shape;346;p18"/>
          <p:cNvSpPr txBox="1"/>
          <p:nvPr/>
        </p:nvSpPr>
        <p:spPr>
          <a:xfrm>
            <a:off x="-222651" y="2178417"/>
            <a:ext cx="8806131" cy="8210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 Operation:</a:t>
            </a:r>
            <a:endParaRPr/>
          </a:p>
        </p:txBody>
      </p:sp>
      <p:sp>
        <p:nvSpPr>
          <p:cNvPr id="347" name="Google Shape;347;p18"/>
          <p:cNvSpPr txBox="1"/>
          <p:nvPr/>
        </p:nvSpPr>
        <p:spPr>
          <a:xfrm>
            <a:off x="1598338" y="890818"/>
            <a:ext cx="9279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</a:rPr>
              <a:t>Convolutional Layer Explained</a:t>
            </a:r>
            <a:endParaRPr b="1" sz="5000"/>
          </a:p>
        </p:txBody>
      </p:sp>
      <p:sp>
        <p:nvSpPr>
          <p:cNvPr id="348" name="Google Shape;348;p18"/>
          <p:cNvSpPr txBox="1"/>
          <p:nvPr/>
        </p:nvSpPr>
        <p:spPr>
          <a:xfrm>
            <a:off x="921712" y="5334018"/>
            <a:ext cx="11760160" cy="23171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74978" lvl="1" marL="949956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99"/>
              <a:buFont typeface="Arial"/>
              <a:buChar char="•"/>
            </a:pPr>
            <a:r>
              <a:rPr b="0" i="0" lang="en-US" sz="4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Filters are small matrices that slide </a:t>
            </a:r>
            <a:endParaRPr/>
          </a:p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over the input image and </a:t>
            </a:r>
            <a:r>
              <a:rPr b="0" i="0" lang="en-US" sz="4399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detect patterns</a:t>
            </a:r>
            <a:r>
              <a:rPr b="0" i="0" lang="en-US" sz="4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39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9" name="Google Shape;349;p18"/>
          <p:cNvPicPr preferRelativeResize="0"/>
          <p:nvPr/>
        </p:nvPicPr>
        <p:blipFill rotWithShape="1">
          <a:blip r:embed="rId4">
            <a:alphaModFix/>
          </a:blip>
          <a:srcRect b="6297" l="49267" r="28098" t="8711"/>
          <a:stretch/>
        </p:blipFill>
        <p:spPr>
          <a:xfrm>
            <a:off x="12132264" y="3429000"/>
            <a:ext cx="6155736" cy="616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55" name="Google Shape;355;p19"/>
          <p:cNvSpPr/>
          <p:nvPr/>
        </p:nvSpPr>
        <p:spPr>
          <a:xfrm>
            <a:off x="8454309" y="2109928"/>
            <a:ext cx="8804991" cy="7781411"/>
          </a:xfrm>
          <a:custGeom>
            <a:rect b="b" l="l" r="r" t="t"/>
            <a:pathLst>
              <a:path extrusionOk="0" h="7781411" w="8804991">
                <a:moveTo>
                  <a:pt x="0" y="0"/>
                </a:moveTo>
                <a:lnTo>
                  <a:pt x="8804991" y="0"/>
                </a:lnTo>
                <a:lnTo>
                  <a:pt x="8804991" y="7781411"/>
                </a:lnTo>
                <a:lnTo>
                  <a:pt x="0" y="77814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6" name="Google Shape;356;p19"/>
          <p:cNvSpPr txBox="1"/>
          <p:nvPr/>
        </p:nvSpPr>
        <p:spPr>
          <a:xfrm>
            <a:off x="1430013" y="852493"/>
            <a:ext cx="9279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</a:rPr>
              <a:t>Convolutional Layer Explained</a:t>
            </a:r>
            <a:endParaRPr b="1" sz="5000"/>
          </a:p>
        </p:txBody>
      </p:sp>
      <p:grpSp>
        <p:nvGrpSpPr>
          <p:cNvPr id="357" name="Google Shape;357;p19"/>
          <p:cNvGrpSpPr/>
          <p:nvPr/>
        </p:nvGrpSpPr>
        <p:grpSpPr>
          <a:xfrm>
            <a:off x="418106" y="2374825"/>
            <a:ext cx="10107511" cy="2422803"/>
            <a:chOff x="0" y="-85725"/>
            <a:chExt cx="13476681" cy="3230404"/>
          </a:xfrm>
        </p:grpSpPr>
        <p:sp>
          <p:nvSpPr>
            <p:cNvPr id="358" name="Google Shape;358;p19"/>
            <p:cNvSpPr txBox="1"/>
            <p:nvPr/>
          </p:nvSpPr>
          <p:spPr>
            <a:xfrm>
              <a:off x="0" y="-85725"/>
              <a:ext cx="9111824" cy="9400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8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21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Activation Function: </a:t>
              </a:r>
              <a:endParaRPr/>
            </a:p>
          </p:txBody>
        </p:sp>
        <p:sp>
          <p:nvSpPr>
            <p:cNvPr id="359" name="Google Shape;359;p19"/>
            <p:cNvSpPr txBox="1"/>
            <p:nvPr/>
          </p:nvSpPr>
          <p:spPr>
            <a:xfrm>
              <a:off x="701196" y="1207332"/>
              <a:ext cx="12775485" cy="19373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455463" lvl="1" marL="910926" marR="0" rtl="0" algn="l">
                <a:lnSpc>
                  <a:spcPct val="139985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219"/>
                <a:buFont typeface="Arial"/>
                <a:buChar char="•"/>
              </a:pPr>
              <a:r>
                <a:rPr b="0" i="0" lang="en-US" sz="421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Usually ReLU (Rectified Linear Unit),</a:t>
              </a:r>
              <a:endParaRPr/>
            </a:p>
            <a:p>
              <a:pPr indent="0" lvl="0" marL="0" marR="0" rtl="0" algn="l">
                <a:lnSpc>
                  <a:spcPct val="13998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21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     which introduces</a:t>
              </a:r>
              <a:r>
                <a:rPr b="0" i="0" lang="en-US" sz="4219" u="none" cap="none" strike="noStrike">
                  <a:solidFill>
                    <a:srgbClr val="FF3131"/>
                  </a:solidFill>
                  <a:latin typeface="Arial"/>
                  <a:ea typeface="Arial"/>
                  <a:cs typeface="Arial"/>
                  <a:sym typeface="Arial"/>
                </a:rPr>
                <a:t> non-linearity.</a:t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/>
          <p:nvPr/>
        </p:nvSpPr>
        <p:spPr>
          <a:xfrm>
            <a:off x="2268714" y="7450454"/>
            <a:ext cx="6437552" cy="1590612"/>
          </a:xfrm>
          <a:custGeom>
            <a:rect b="b" l="l" r="r" t="t"/>
            <a:pathLst>
              <a:path extrusionOk="0" h="1590612" w="6437552">
                <a:moveTo>
                  <a:pt x="0" y="0"/>
                </a:moveTo>
                <a:lnTo>
                  <a:pt x="6437552" y="0"/>
                </a:lnTo>
                <a:lnTo>
                  <a:pt x="6437552" y="1590612"/>
                </a:lnTo>
                <a:lnTo>
                  <a:pt x="0" y="1590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4" name="Google Shape;114;p2"/>
          <p:cNvSpPr/>
          <p:nvPr/>
        </p:nvSpPr>
        <p:spPr>
          <a:xfrm>
            <a:off x="12486579" y="189819"/>
            <a:ext cx="5801421" cy="10097181"/>
          </a:xfrm>
          <a:custGeom>
            <a:rect b="b" l="l" r="r" t="t"/>
            <a:pathLst>
              <a:path extrusionOk="0" h="10097181" w="5801421">
                <a:moveTo>
                  <a:pt x="0" y="0"/>
                </a:moveTo>
                <a:lnTo>
                  <a:pt x="5801421" y="0"/>
                </a:lnTo>
                <a:lnTo>
                  <a:pt x="5801421" y="10097181"/>
                </a:lnTo>
                <a:lnTo>
                  <a:pt x="0" y="100971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5441" l="-81802" r="-1710" t="0"/>
            </a:stretch>
          </a:blipFill>
          <a:ln>
            <a:noFill/>
          </a:ln>
        </p:spPr>
      </p:sp>
      <p:sp>
        <p:nvSpPr>
          <p:cNvPr id="115" name="Google Shape;115;p2"/>
          <p:cNvSpPr/>
          <p:nvPr/>
        </p:nvSpPr>
        <p:spPr>
          <a:xfrm>
            <a:off x="795130" y="795130"/>
            <a:ext cx="3713607" cy="4114800"/>
          </a:xfrm>
          <a:custGeom>
            <a:rect b="b" l="l" r="r" t="t"/>
            <a:pathLst>
              <a:path extrusionOk="0" h="4114800" w="3713607">
                <a:moveTo>
                  <a:pt x="0" y="0"/>
                </a:moveTo>
                <a:lnTo>
                  <a:pt x="3713607" y="0"/>
                </a:lnTo>
                <a:lnTo>
                  <a:pt x="371360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6" name="Google Shape;116;p2"/>
          <p:cNvSpPr txBox="1"/>
          <p:nvPr/>
        </p:nvSpPr>
        <p:spPr>
          <a:xfrm>
            <a:off x="1935248" y="1896252"/>
            <a:ext cx="9814676" cy="45589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5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Dedicated to my late Teacher, a beacon of Knowledge.</a:t>
            </a:r>
            <a:endParaRPr/>
          </a:p>
          <a:p>
            <a:pPr indent="0" lvl="0" marL="0" marR="0" rtl="0" algn="l">
              <a:lnSpc>
                <a:spcPct val="11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55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5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Your Guidance shaped me; now I shape others through </a:t>
            </a:r>
            <a:endParaRPr/>
          </a:p>
          <a:p>
            <a:pPr indent="0" lvl="0" marL="0" marR="0" rtl="0" algn="l">
              <a:lnSpc>
                <a:spcPct val="11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5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free course.</a:t>
            </a:r>
            <a:endParaRPr/>
          </a:p>
          <a:p>
            <a:pPr indent="0" lvl="0" marL="0" marR="0" rtl="0" algn="l">
              <a:lnSpc>
                <a:spcPct val="1077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55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2435447" y="7763786"/>
            <a:ext cx="6104086" cy="584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5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YOUR LEGACY LIVES ON!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65" name="Google Shape;365;p20"/>
          <p:cNvSpPr/>
          <p:nvPr/>
        </p:nvSpPr>
        <p:spPr>
          <a:xfrm>
            <a:off x="4596848" y="5143500"/>
            <a:ext cx="13000942" cy="4892194"/>
          </a:xfrm>
          <a:custGeom>
            <a:rect b="b" l="l" r="r" t="t"/>
            <a:pathLst>
              <a:path extrusionOk="0" h="4892194" w="13000942">
                <a:moveTo>
                  <a:pt x="0" y="0"/>
                </a:moveTo>
                <a:lnTo>
                  <a:pt x="13000941" y="0"/>
                </a:lnTo>
                <a:lnTo>
                  <a:pt x="13000941" y="4892194"/>
                </a:lnTo>
                <a:lnTo>
                  <a:pt x="0" y="48921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6" name="Google Shape;366;p20"/>
          <p:cNvSpPr txBox="1"/>
          <p:nvPr/>
        </p:nvSpPr>
        <p:spPr>
          <a:xfrm>
            <a:off x="1474895" y="768092"/>
            <a:ext cx="2003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</a:rPr>
              <a:t>Kernel</a:t>
            </a:r>
            <a:endParaRPr b="1" sz="5000"/>
          </a:p>
        </p:txBody>
      </p:sp>
      <p:sp>
        <p:nvSpPr>
          <p:cNvPr id="367" name="Google Shape;367;p20"/>
          <p:cNvSpPr txBox="1"/>
          <p:nvPr/>
        </p:nvSpPr>
        <p:spPr>
          <a:xfrm>
            <a:off x="777180" y="2075941"/>
            <a:ext cx="11114626" cy="2527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Kernels in CNNs are usually small </a:t>
            </a:r>
            <a:r>
              <a:rPr b="0" i="0" lang="en-US" sz="3600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2D matrices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used for </a:t>
            </a:r>
            <a:r>
              <a:rPr b="0" i="0" lang="en-US" sz="3600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feature extraction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through convolution operations on input data, typically with dimensions in odd numbers.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73" name="Google Shape;373;p21"/>
          <p:cNvSpPr txBox="1"/>
          <p:nvPr/>
        </p:nvSpPr>
        <p:spPr>
          <a:xfrm>
            <a:off x="1487946" y="820904"/>
            <a:ext cx="3795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</a:rPr>
              <a:t>Convolution</a:t>
            </a:r>
            <a:endParaRPr b="1" sz="5000"/>
          </a:p>
        </p:txBody>
      </p:sp>
      <p:sp>
        <p:nvSpPr>
          <p:cNvPr id="374" name="Google Shape;374;p21"/>
          <p:cNvSpPr txBox="1"/>
          <p:nvPr/>
        </p:nvSpPr>
        <p:spPr>
          <a:xfrm>
            <a:off x="863219" y="2317580"/>
            <a:ext cx="9734347" cy="2646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0209" lvl="1" marL="820419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99"/>
              <a:buFont typeface="Arial"/>
              <a:buChar char="•"/>
            </a:pPr>
            <a:r>
              <a:rPr b="0" i="0" lang="en-US" sz="3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 each position, the </a:t>
            </a:r>
            <a:r>
              <a:rPr b="0" i="0" lang="en-US" sz="3799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kernel</a:t>
            </a:r>
            <a:r>
              <a:rPr b="0" i="0" lang="en-US" sz="3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performs </a:t>
            </a:r>
            <a:r>
              <a:rPr b="0" i="0" lang="en-US" sz="3799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el﻿ement-wise multiplication</a:t>
            </a:r>
            <a:r>
              <a:rPr b="0" i="0" lang="en-US" sz="3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with the corresponding part of the </a:t>
            </a:r>
            <a:r>
              <a:rPr b="0" i="0" lang="en-US" sz="3799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input data</a:t>
            </a:r>
            <a:r>
              <a:rPr b="0" i="0" lang="en-US" sz="3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it covers. </a:t>
            </a:r>
            <a:endParaRPr/>
          </a:p>
        </p:txBody>
      </p:sp>
      <p:sp>
        <p:nvSpPr>
          <p:cNvPr id="375" name="Google Shape;375;p21"/>
          <p:cNvSpPr txBox="1"/>
          <p:nvPr/>
        </p:nvSpPr>
        <p:spPr>
          <a:xfrm>
            <a:off x="863219" y="5386207"/>
            <a:ext cx="9343235" cy="2089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1799" lvl="1" marL="863597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Char char="•"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Then, the results of these multiplications are </a:t>
            </a:r>
            <a:r>
              <a:rPr b="0" i="0" lang="en-US" sz="3999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summed up</a:t>
            </a: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produce a single output pixel.</a:t>
            </a:r>
            <a:endParaRPr/>
          </a:p>
        </p:txBody>
      </p:sp>
      <p:pic>
        <p:nvPicPr>
          <p:cNvPr id="376" name="Google Shape;37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71650" y="3226099"/>
            <a:ext cx="8368926" cy="61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82" name="Google Shape;382;p22"/>
          <p:cNvSpPr txBox="1"/>
          <p:nvPr/>
        </p:nvSpPr>
        <p:spPr>
          <a:xfrm>
            <a:off x="642585" y="3439504"/>
            <a:ext cx="6258142" cy="26670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80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 is like a special way of looking at data. It's a mathematical operation that brings out </a:t>
            </a:r>
            <a:r>
              <a:rPr b="0" i="0" lang="en-US" sz="3803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patterns</a:t>
            </a:r>
            <a:r>
              <a:rPr b="0" i="0" lang="en-US" sz="380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383" name="Google Shape;383;p22"/>
          <p:cNvSpPr txBox="1"/>
          <p:nvPr/>
        </p:nvSpPr>
        <p:spPr>
          <a:xfrm>
            <a:off x="1353746" y="782579"/>
            <a:ext cx="4437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4" name="Google Shape;384;p22"/>
          <p:cNvPicPr preferRelativeResize="0"/>
          <p:nvPr/>
        </p:nvPicPr>
        <p:blipFill rotWithShape="1">
          <a:blip r:embed="rId4">
            <a:alphaModFix/>
          </a:blip>
          <a:srcRect b="13171" l="0" r="0" t="0"/>
          <a:stretch/>
        </p:blipFill>
        <p:spPr>
          <a:xfrm>
            <a:off x="7100950" y="1993650"/>
            <a:ext cx="10995350" cy="810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22"/>
          <p:cNvSpPr txBox="1"/>
          <p:nvPr/>
        </p:nvSpPr>
        <p:spPr>
          <a:xfrm>
            <a:off x="1277050" y="782575"/>
            <a:ext cx="4275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lt1"/>
                </a:solidFill>
              </a:rPr>
              <a:t>Convolution</a:t>
            </a:r>
            <a:endParaRPr b="1" sz="5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91" name="Google Shape;391;p23"/>
          <p:cNvSpPr txBox="1"/>
          <p:nvPr/>
        </p:nvSpPr>
        <p:spPr>
          <a:xfrm>
            <a:off x="1098799" y="770959"/>
            <a:ext cx="7320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</a:rPr>
              <a:t>Convolutional Kernels</a:t>
            </a:r>
            <a:endParaRPr b="1" sz="5000"/>
          </a:p>
        </p:txBody>
      </p:sp>
      <p:sp>
        <p:nvSpPr>
          <p:cNvPr id="392" name="Google Shape;392;p23"/>
          <p:cNvSpPr txBox="1"/>
          <p:nvPr/>
        </p:nvSpPr>
        <p:spPr>
          <a:xfrm>
            <a:off x="1283783" y="2365500"/>
            <a:ext cx="7828563" cy="2527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8620" lvl="1" marL="777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kernel is that </a:t>
            </a:r>
            <a:r>
              <a:rPr b="0" i="0" lang="en-US" sz="3600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matrix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which is </a:t>
            </a:r>
            <a:r>
              <a:rPr b="0" i="0" lang="en-US" sz="3600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swiped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or more precisely convolved across a </a:t>
            </a:r>
            <a:r>
              <a:rPr b="0" i="0" lang="en-US" sz="3600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single channel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the input Image.</a:t>
            </a:r>
            <a:endParaRPr/>
          </a:p>
        </p:txBody>
      </p:sp>
      <p:sp>
        <p:nvSpPr>
          <p:cNvPr id="393" name="Google Shape;393;p23"/>
          <p:cNvSpPr txBox="1"/>
          <p:nvPr/>
        </p:nvSpPr>
        <p:spPr>
          <a:xfrm>
            <a:off x="1464758" y="5521019"/>
            <a:ext cx="6588403" cy="1477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4720" lvl="1" marL="60944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22"/>
              <a:buFont typeface="Arial"/>
              <a:buChar char="•"/>
            </a:pPr>
            <a:r>
              <a:rPr b="0" i="0" lang="en-US" sz="28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 on an </a:t>
            </a:r>
            <a:r>
              <a:rPr b="0" i="0" lang="en-US" sz="2822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(h, w, in_dims)</a:t>
            </a:r>
            <a:r>
              <a:rPr b="0" i="0" lang="en-US" sz="28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image gives an </a:t>
            </a:r>
            <a:r>
              <a:rPr b="0" i="0" lang="en-US" sz="2822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(h', w', out_dims)</a:t>
            </a:r>
            <a:r>
              <a:rPr b="0" i="0" lang="en-US" sz="282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feature map.</a:t>
            </a:r>
            <a:endParaRPr/>
          </a:p>
        </p:txBody>
      </p:sp>
      <p:pic>
        <p:nvPicPr>
          <p:cNvPr id="394" name="Google Shape;39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61575" y="2365500"/>
            <a:ext cx="8184025" cy="723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4"/>
          <p:cNvSpPr/>
          <p:nvPr/>
        </p:nvSpPr>
        <p:spPr>
          <a:xfrm>
            <a:off x="0" y="0"/>
            <a:ext cx="18326100" cy="10287000"/>
          </a:xfrm>
          <a:custGeom>
            <a:rect b="b" l="l" r="r" t="t"/>
            <a:pathLst>
              <a:path extrusionOk="0" h="10287000" w="18326100">
                <a:moveTo>
                  <a:pt x="0" y="0"/>
                </a:moveTo>
                <a:lnTo>
                  <a:pt x="18326100" y="0"/>
                </a:lnTo>
                <a:lnTo>
                  <a:pt x="183261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595" r="-803" t="0"/>
            </a:stretch>
          </a:blipFill>
          <a:ln>
            <a:noFill/>
          </a:ln>
        </p:spPr>
      </p:sp>
      <p:sp>
        <p:nvSpPr>
          <p:cNvPr id="400" name="Google Shape;400;p24"/>
          <p:cNvSpPr txBox="1"/>
          <p:nvPr/>
        </p:nvSpPr>
        <p:spPr>
          <a:xfrm>
            <a:off x="561286" y="3171774"/>
            <a:ext cx="6558829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1800" lvl="1" marL="863599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Char char="•"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Convolutional Layer:</a:t>
            </a:r>
            <a:endParaRPr/>
          </a:p>
        </p:txBody>
      </p:sp>
      <p:sp>
        <p:nvSpPr>
          <p:cNvPr id="401" name="Google Shape;401;p24"/>
          <p:cNvSpPr txBox="1"/>
          <p:nvPr/>
        </p:nvSpPr>
        <p:spPr>
          <a:xfrm>
            <a:off x="1740672" y="4103196"/>
            <a:ext cx="5965355" cy="17259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Detects features like </a:t>
            </a:r>
            <a:r>
              <a:rPr b="0" i="0" lang="en-US" sz="3999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edges, textures, </a:t>
            </a: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0" i="0" lang="en-US" sz="3999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patterns</a:t>
            </a: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images.</a:t>
            </a:r>
            <a:endParaRPr/>
          </a:p>
        </p:txBody>
      </p:sp>
      <p:sp>
        <p:nvSpPr>
          <p:cNvPr id="402" name="Google Shape;402;p24"/>
          <p:cNvSpPr txBox="1"/>
          <p:nvPr/>
        </p:nvSpPr>
        <p:spPr>
          <a:xfrm>
            <a:off x="1135574" y="870497"/>
            <a:ext cx="8703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</a:rPr>
              <a:t>Overall Structure of a CNN</a:t>
            </a:r>
            <a:endParaRPr b="1" sz="5000"/>
          </a:p>
        </p:txBody>
      </p:sp>
      <p:sp>
        <p:nvSpPr>
          <p:cNvPr id="403" name="Google Shape;403;p24"/>
          <p:cNvSpPr/>
          <p:nvPr/>
        </p:nvSpPr>
        <p:spPr>
          <a:xfrm>
            <a:off x="8946674" y="2776897"/>
            <a:ext cx="6139722" cy="6104458"/>
          </a:xfrm>
          <a:custGeom>
            <a:rect b="b" l="l" r="r" t="t"/>
            <a:pathLst>
              <a:path extrusionOk="0" h="6104458" w="6139722">
                <a:moveTo>
                  <a:pt x="0" y="0"/>
                </a:moveTo>
                <a:lnTo>
                  <a:pt x="6139722" y="0"/>
                </a:lnTo>
                <a:lnTo>
                  <a:pt x="6139722" y="6104457"/>
                </a:lnTo>
                <a:lnTo>
                  <a:pt x="0" y="61044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101272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409" name="Google Shape;409;p25"/>
          <p:cNvSpPr txBox="1"/>
          <p:nvPr/>
        </p:nvSpPr>
        <p:spPr>
          <a:xfrm>
            <a:off x="561090" y="3005347"/>
            <a:ext cx="5119589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1800" lvl="1" marL="86360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Pooling Layer:</a:t>
            </a:r>
            <a:endParaRPr/>
          </a:p>
        </p:txBody>
      </p:sp>
      <p:sp>
        <p:nvSpPr>
          <p:cNvPr id="410" name="Google Shape;410;p25"/>
          <p:cNvSpPr txBox="1"/>
          <p:nvPr/>
        </p:nvSpPr>
        <p:spPr>
          <a:xfrm>
            <a:off x="1580047" y="3915120"/>
            <a:ext cx="6691058" cy="3430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Reduces the </a:t>
            </a:r>
            <a:r>
              <a:rPr b="0" i="0" lang="en-US" sz="4000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spatial dimensions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the image, preserving important features while </a:t>
            </a:r>
            <a:r>
              <a:rPr b="0" i="0" lang="en-US" sz="4000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reducing computational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load.</a:t>
            </a:r>
            <a:endParaRPr/>
          </a:p>
        </p:txBody>
      </p:sp>
      <p:sp>
        <p:nvSpPr>
          <p:cNvPr id="411" name="Google Shape;411;p25"/>
          <p:cNvSpPr txBox="1"/>
          <p:nvPr/>
        </p:nvSpPr>
        <p:spPr>
          <a:xfrm>
            <a:off x="1180876" y="732231"/>
            <a:ext cx="8587437" cy="854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Overall Structure of a CNN</a:t>
            </a:r>
            <a:endParaRPr/>
          </a:p>
        </p:txBody>
      </p:sp>
      <p:sp>
        <p:nvSpPr>
          <p:cNvPr id="412" name="Google Shape;412;p25"/>
          <p:cNvSpPr/>
          <p:nvPr/>
        </p:nvSpPr>
        <p:spPr>
          <a:xfrm>
            <a:off x="9430283" y="3081547"/>
            <a:ext cx="8233966" cy="5681237"/>
          </a:xfrm>
          <a:custGeom>
            <a:rect b="b" l="l" r="r" t="t"/>
            <a:pathLst>
              <a:path extrusionOk="0" h="5681237" w="8233966">
                <a:moveTo>
                  <a:pt x="0" y="0"/>
                </a:moveTo>
                <a:lnTo>
                  <a:pt x="8233966" y="0"/>
                </a:lnTo>
                <a:lnTo>
                  <a:pt x="8233966" y="5681237"/>
                </a:lnTo>
                <a:lnTo>
                  <a:pt x="0" y="56812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3475" r="-46604" t="-7448"/>
            </a:stretch>
          </a:blipFill>
          <a:ln>
            <a:noFill/>
          </a:ln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grpSp>
        <p:nvGrpSpPr>
          <p:cNvPr id="418" name="Google Shape;418;p26"/>
          <p:cNvGrpSpPr/>
          <p:nvPr/>
        </p:nvGrpSpPr>
        <p:grpSpPr>
          <a:xfrm>
            <a:off x="449183" y="3400282"/>
            <a:ext cx="7197832" cy="2724435"/>
            <a:chOff x="0" y="-76200"/>
            <a:chExt cx="9597110" cy="3632581"/>
          </a:xfrm>
        </p:grpSpPr>
        <p:sp>
          <p:nvSpPr>
            <p:cNvPr id="419" name="Google Shape;419;p26"/>
            <p:cNvSpPr txBox="1"/>
            <p:nvPr/>
          </p:nvSpPr>
          <p:spPr>
            <a:xfrm>
              <a:off x="0" y="-76200"/>
              <a:ext cx="8896589" cy="8805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431800" lvl="1" marL="863599" marR="0" rtl="0" algn="l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99"/>
                <a:buFont typeface="Arial"/>
                <a:buChar char="•"/>
              </a:pPr>
              <a:r>
                <a:rPr b="0" i="0" lang="en-US" sz="39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Fully Connected Layer:</a:t>
              </a:r>
              <a:endParaRPr/>
            </a:p>
          </p:txBody>
        </p:sp>
        <p:sp>
          <p:nvSpPr>
            <p:cNvPr id="420" name="Google Shape;420;p26"/>
            <p:cNvSpPr txBox="1"/>
            <p:nvPr/>
          </p:nvSpPr>
          <p:spPr>
            <a:xfrm>
              <a:off x="1265699" y="1083903"/>
              <a:ext cx="8331411" cy="24724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2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9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Combines all detected features to make the </a:t>
              </a:r>
              <a:r>
                <a:rPr b="0" i="0" lang="en-US" sz="3999" u="none" cap="none" strike="noStrike">
                  <a:solidFill>
                    <a:srgbClr val="FF3131"/>
                  </a:solidFill>
                  <a:latin typeface="Arial"/>
                  <a:ea typeface="Arial"/>
                  <a:cs typeface="Arial"/>
                  <a:sym typeface="Arial"/>
                </a:rPr>
                <a:t>final prediction.</a:t>
              </a:r>
              <a:endParaRPr/>
            </a:p>
          </p:txBody>
        </p:sp>
      </p:grpSp>
      <p:sp>
        <p:nvSpPr>
          <p:cNvPr id="421" name="Google Shape;421;p26"/>
          <p:cNvSpPr/>
          <p:nvPr/>
        </p:nvSpPr>
        <p:spPr>
          <a:xfrm>
            <a:off x="7647016" y="3156197"/>
            <a:ext cx="10640984" cy="5495925"/>
          </a:xfrm>
          <a:custGeom>
            <a:rect b="b" l="l" r="r" t="t"/>
            <a:pathLst>
              <a:path extrusionOk="0" h="5495925" w="10640984">
                <a:moveTo>
                  <a:pt x="0" y="0"/>
                </a:moveTo>
                <a:lnTo>
                  <a:pt x="10640984" y="0"/>
                </a:lnTo>
                <a:lnTo>
                  <a:pt x="10640984" y="5495925"/>
                </a:lnTo>
                <a:lnTo>
                  <a:pt x="0" y="54959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3415" r="-1137" t="0"/>
            </a:stretch>
          </a:blipFill>
          <a:ln>
            <a:noFill/>
          </a:ln>
        </p:spPr>
      </p:sp>
      <p:sp>
        <p:nvSpPr>
          <p:cNvPr id="422" name="Google Shape;422;p26"/>
          <p:cNvSpPr txBox="1"/>
          <p:nvPr/>
        </p:nvSpPr>
        <p:spPr>
          <a:xfrm>
            <a:off x="1180876" y="732231"/>
            <a:ext cx="8587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Overall Structure of a CNN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428" name="Google Shape;428;p27"/>
          <p:cNvSpPr/>
          <p:nvPr/>
        </p:nvSpPr>
        <p:spPr>
          <a:xfrm>
            <a:off x="3490871" y="2711786"/>
            <a:ext cx="12357804" cy="6104458"/>
          </a:xfrm>
          <a:custGeom>
            <a:rect b="b" l="l" r="r" t="t"/>
            <a:pathLst>
              <a:path extrusionOk="0" h="6104458" w="12357804">
                <a:moveTo>
                  <a:pt x="0" y="0"/>
                </a:moveTo>
                <a:lnTo>
                  <a:pt x="12357804" y="0"/>
                </a:lnTo>
                <a:lnTo>
                  <a:pt x="12357804" y="6104458"/>
                </a:lnTo>
                <a:lnTo>
                  <a:pt x="0" y="61044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9" name="Google Shape;429;p27"/>
          <p:cNvSpPr txBox="1"/>
          <p:nvPr/>
        </p:nvSpPr>
        <p:spPr>
          <a:xfrm>
            <a:off x="1180876" y="732231"/>
            <a:ext cx="8587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Overall Structure of a CNN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435" name="Google Shape;435;p28"/>
          <p:cNvSpPr txBox="1"/>
          <p:nvPr/>
        </p:nvSpPr>
        <p:spPr>
          <a:xfrm>
            <a:off x="1265201" y="855725"/>
            <a:ext cx="7349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</a:rPr>
              <a:t>Vertical Edge Detection</a:t>
            </a:r>
            <a:endParaRPr b="1" sz="5000"/>
          </a:p>
        </p:txBody>
      </p:sp>
      <p:pic>
        <p:nvPicPr>
          <p:cNvPr id="436" name="Google Shape;43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3113" y="1978899"/>
            <a:ext cx="14361775" cy="808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442" name="Google Shape;442;p29"/>
          <p:cNvSpPr/>
          <p:nvPr/>
        </p:nvSpPr>
        <p:spPr>
          <a:xfrm rot="10800000">
            <a:off x="12649479" y="5675367"/>
            <a:ext cx="5638521" cy="4611633"/>
          </a:xfrm>
          <a:custGeom>
            <a:rect b="b" l="l" r="r" t="t"/>
            <a:pathLst>
              <a:path extrusionOk="0" h="4611633" w="5638521">
                <a:moveTo>
                  <a:pt x="0" y="0"/>
                </a:moveTo>
                <a:lnTo>
                  <a:pt x="5638521" y="0"/>
                </a:lnTo>
                <a:lnTo>
                  <a:pt x="5638521" y="4611633"/>
                </a:lnTo>
                <a:lnTo>
                  <a:pt x="0" y="46116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64262" r="0" t="-57910"/>
            </a:stretch>
          </a:blipFill>
          <a:ln>
            <a:noFill/>
          </a:ln>
        </p:spPr>
      </p:sp>
      <p:sp>
        <p:nvSpPr>
          <p:cNvPr id="443" name="Google Shape;443;p29"/>
          <p:cNvSpPr txBox="1"/>
          <p:nvPr/>
        </p:nvSpPr>
        <p:spPr>
          <a:xfrm>
            <a:off x="1629328" y="2658192"/>
            <a:ext cx="12265800" cy="24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999" u="none" cap="none" strike="noStrike">
                <a:solidFill>
                  <a:srgbClr val="000000"/>
                </a:solidFill>
              </a:rPr>
              <a:t>Previous Lec: 2</a:t>
            </a:r>
            <a:r>
              <a:rPr b="1" lang="en-US" sz="4999"/>
              <a:t>7</a:t>
            </a:r>
            <a:endParaRPr b="1"/>
          </a:p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799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click Here</a:t>
            </a:r>
            <a:endParaRPr/>
          </a:p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799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hlinkClick r:id="rId6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  <p:sp>
        <p:nvSpPr>
          <p:cNvPr id="444" name="Google Shape;444;p29"/>
          <p:cNvSpPr txBox="1"/>
          <p:nvPr/>
        </p:nvSpPr>
        <p:spPr>
          <a:xfrm>
            <a:off x="1629328" y="6863798"/>
            <a:ext cx="4191300" cy="16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100" u="none" cap="none" strike="noStrike">
                <a:solidFill>
                  <a:srgbClr val="000000"/>
                </a:solidFill>
              </a:rPr>
              <a:t>Quiz</a:t>
            </a:r>
            <a:endParaRPr b="1"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8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click Here</a:t>
            </a:r>
            <a:endParaRPr/>
          </a:p>
        </p:txBody>
      </p:sp>
      <p:sp>
        <p:nvSpPr>
          <p:cNvPr id="445" name="Google Shape;445;p29"/>
          <p:cNvSpPr txBox="1"/>
          <p:nvPr/>
        </p:nvSpPr>
        <p:spPr>
          <a:xfrm>
            <a:off x="1629325" y="4765751"/>
            <a:ext cx="12265800" cy="18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999" u="none" cap="none" strike="noStrike">
                <a:solidFill>
                  <a:srgbClr val="000000"/>
                </a:solidFill>
              </a:rPr>
              <a:t>Next Lec: 2</a:t>
            </a:r>
            <a:r>
              <a:rPr b="1" lang="en-US" sz="4999"/>
              <a:t>9</a:t>
            </a:r>
            <a:endParaRPr b="1"/>
          </a:p>
          <a:p>
            <a:pPr indent="0" lvl="0" marL="0" marR="0" rtl="0" algn="l">
              <a:lnSpc>
                <a:spcPct val="1064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99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3"/>
          <p:cNvPicPr preferRelativeResize="0"/>
          <p:nvPr/>
        </p:nvPicPr>
        <p:blipFill rotWithShape="1">
          <a:blip r:embed="rId3">
            <a:alphaModFix/>
          </a:blip>
          <a:srcRect b="16792" l="0" r="0" t="16792"/>
          <a:stretch/>
        </p:blipFill>
        <p:spPr>
          <a:xfrm>
            <a:off x="1591280" y="3610258"/>
            <a:ext cx="3297287" cy="3398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3"/>
          <p:cNvPicPr preferRelativeResize="0"/>
          <p:nvPr/>
        </p:nvPicPr>
        <p:blipFill rotWithShape="1">
          <a:blip r:embed="rId4">
            <a:alphaModFix/>
          </a:blip>
          <a:srcRect b="0" l="1483" r="1482" t="0"/>
          <a:stretch/>
        </p:blipFill>
        <p:spPr>
          <a:xfrm>
            <a:off x="5531394" y="3610258"/>
            <a:ext cx="3297287" cy="3398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"/>
          <p:cNvPicPr preferRelativeResize="0"/>
          <p:nvPr/>
        </p:nvPicPr>
        <p:blipFill rotWithShape="1">
          <a:blip r:embed="rId5">
            <a:alphaModFix/>
          </a:blip>
          <a:srcRect b="0" l="1483" r="1482" t="0"/>
          <a:stretch/>
        </p:blipFill>
        <p:spPr>
          <a:xfrm>
            <a:off x="9467337" y="3610258"/>
            <a:ext cx="3297287" cy="33981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oogle Shape;125;p3"/>
          <p:cNvGrpSpPr/>
          <p:nvPr/>
        </p:nvGrpSpPr>
        <p:grpSpPr>
          <a:xfrm>
            <a:off x="1591280" y="6237149"/>
            <a:ext cx="3297287" cy="1083718"/>
            <a:chOff x="0" y="-66675"/>
            <a:chExt cx="1190248" cy="391199"/>
          </a:xfrm>
        </p:grpSpPr>
        <p:sp>
          <p:nvSpPr>
            <p:cNvPr id="126" name="Google Shape;126;p3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27" name="Google Shape;127;p3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" name="Google Shape;128;p3"/>
          <p:cNvGrpSpPr/>
          <p:nvPr/>
        </p:nvGrpSpPr>
        <p:grpSpPr>
          <a:xfrm>
            <a:off x="5531394" y="6237149"/>
            <a:ext cx="3297287" cy="1083718"/>
            <a:chOff x="0" y="-66675"/>
            <a:chExt cx="1190248" cy="391199"/>
          </a:xfrm>
        </p:grpSpPr>
        <p:sp>
          <p:nvSpPr>
            <p:cNvPr id="129" name="Google Shape;129;p3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AF3CFF"/>
            </a:solidFill>
            <a:ln>
              <a:noFill/>
            </a:ln>
          </p:spPr>
        </p:sp>
        <p:sp>
          <p:nvSpPr>
            <p:cNvPr id="130" name="Google Shape;130;p3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" name="Google Shape;131;p3"/>
          <p:cNvGrpSpPr/>
          <p:nvPr/>
        </p:nvGrpSpPr>
        <p:grpSpPr>
          <a:xfrm>
            <a:off x="9467337" y="6237149"/>
            <a:ext cx="3297287" cy="1083718"/>
            <a:chOff x="0" y="-66675"/>
            <a:chExt cx="1190248" cy="391199"/>
          </a:xfrm>
        </p:grpSpPr>
        <p:sp>
          <p:nvSpPr>
            <p:cNvPr id="132" name="Google Shape;132;p3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AF3CFF"/>
            </a:solidFill>
            <a:ln>
              <a:noFill/>
            </a:ln>
          </p:spPr>
        </p:sp>
        <p:sp>
          <p:nvSpPr>
            <p:cNvPr id="133" name="Google Shape;133;p3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4" name="Google Shape;134;p3"/>
          <p:cNvPicPr preferRelativeResize="0"/>
          <p:nvPr/>
        </p:nvPicPr>
        <p:blipFill rotWithShape="1">
          <a:blip r:embed="rId6">
            <a:alphaModFix/>
          </a:blip>
          <a:srcRect b="0" l="2976" r="2975" t="0"/>
          <a:stretch/>
        </p:blipFill>
        <p:spPr>
          <a:xfrm>
            <a:off x="13399433" y="3610258"/>
            <a:ext cx="3297287" cy="34914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3"/>
          <p:cNvGrpSpPr/>
          <p:nvPr/>
        </p:nvGrpSpPr>
        <p:grpSpPr>
          <a:xfrm>
            <a:off x="13399433" y="6237149"/>
            <a:ext cx="3297287" cy="1083718"/>
            <a:chOff x="0" y="-66675"/>
            <a:chExt cx="1190248" cy="391199"/>
          </a:xfrm>
        </p:grpSpPr>
        <p:sp>
          <p:nvSpPr>
            <p:cNvPr id="136" name="Google Shape;136;p3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AF3CFF"/>
            </a:solidFill>
            <a:ln>
              <a:noFill/>
            </a:ln>
          </p:spPr>
        </p:sp>
        <p:sp>
          <p:nvSpPr>
            <p:cNvPr id="137" name="Google Shape;137;p3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" name="Google Shape;138;p3"/>
          <p:cNvGrpSpPr/>
          <p:nvPr/>
        </p:nvGrpSpPr>
        <p:grpSpPr>
          <a:xfrm>
            <a:off x="0" y="8519263"/>
            <a:ext cx="18288000" cy="1252061"/>
            <a:chOff x="0" y="-135752"/>
            <a:chExt cx="24384000" cy="1669415"/>
          </a:xfrm>
        </p:grpSpPr>
        <p:sp>
          <p:nvSpPr>
            <p:cNvPr id="139" name="Google Shape;139;p3"/>
            <p:cNvSpPr/>
            <p:nvPr/>
          </p:nvSpPr>
          <p:spPr>
            <a:xfrm>
              <a:off x="7947457" y="0"/>
              <a:ext cx="4070116" cy="760207"/>
            </a:xfrm>
            <a:custGeom>
              <a:rect b="b" l="l" r="r" t="t"/>
              <a:pathLst>
                <a:path extrusionOk="0" h="760207" w="4070116">
                  <a:moveTo>
                    <a:pt x="0" y="0"/>
                  </a:moveTo>
                  <a:lnTo>
                    <a:pt x="4070117" y="0"/>
                  </a:lnTo>
                  <a:lnTo>
                    <a:pt x="4070117" y="760207"/>
                  </a:lnTo>
                  <a:lnTo>
                    <a:pt x="0" y="76020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11375" l="-3175" r="0" t="-11376"/>
              </a:stretch>
            </a:blipFill>
            <a:ln>
              <a:noFill/>
            </a:ln>
          </p:spPr>
        </p:sp>
        <p:grpSp>
          <p:nvGrpSpPr>
            <p:cNvPr id="140" name="Google Shape;140;p3"/>
            <p:cNvGrpSpPr/>
            <p:nvPr/>
          </p:nvGrpSpPr>
          <p:grpSpPr>
            <a:xfrm>
              <a:off x="0" y="-135752"/>
              <a:ext cx="24384000" cy="1669415"/>
              <a:chOff x="0" y="-38100"/>
              <a:chExt cx="5219164" cy="357323"/>
            </a:xfrm>
          </p:grpSpPr>
          <p:sp>
            <p:nvSpPr>
              <p:cNvPr id="141" name="Google Shape;141;p3"/>
              <p:cNvSpPr/>
              <p:nvPr/>
            </p:nvSpPr>
            <p:spPr>
              <a:xfrm>
                <a:off x="0" y="0"/>
                <a:ext cx="5219164" cy="319223"/>
              </a:xfrm>
              <a:custGeom>
                <a:rect b="b" l="l" r="r" t="t"/>
                <a:pathLst>
                  <a:path extrusionOk="0" h="319223" w="5219164">
                    <a:moveTo>
                      <a:pt x="18627" y="0"/>
                    </a:moveTo>
                    <a:lnTo>
                      <a:pt x="5200537" y="0"/>
                    </a:lnTo>
                    <a:cubicBezTo>
                      <a:pt x="5210824" y="0"/>
                      <a:pt x="5219164" y="8339"/>
                      <a:pt x="5219164" y="18627"/>
                    </a:cubicBezTo>
                    <a:lnTo>
                      <a:pt x="5219164" y="300596"/>
                    </a:lnTo>
                    <a:cubicBezTo>
                      <a:pt x="5219164" y="310883"/>
                      <a:pt x="5210824" y="319223"/>
                      <a:pt x="5200537" y="319223"/>
                    </a:cubicBezTo>
                    <a:lnTo>
                      <a:pt x="18627" y="319223"/>
                    </a:lnTo>
                    <a:cubicBezTo>
                      <a:pt x="8339" y="319223"/>
                      <a:pt x="0" y="310883"/>
                      <a:pt x="0" y="300596"/>
                    </a:cubicBezTo>
                    <a:lnTo>
                      <a:pt x="0" y="18627"/>
                    </a:lnTo>
                    <a:cubicBezTo>
                      <a:pt x="0" y="8339"/>
                      <a:pt x="8339" y="0"/>
                      <a:pt x="18627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 cap="rnd" cmpd="sng" w="76200">
                <a:solidFill>
                  <a:srgbClr val="AF3C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3"/>
              <p:cNvSpPr txBox="1"/>
              <p:nvPr/>
            </p:nvSpPr>
            <p:spPr>
              <a:xfrm>
                <a:off x="0" y="-38100"/>
                <a:ext cx="5219164" cy="3573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6875" lIns="46875" spcFirstLastPara="1" rIns="46875" wrap="square" tIns="46875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3" name="Google Shape;143;p3"/>
            <p:cNvSpPr/>
            <p:nvPr/>
          </p:nvSpPr>
          <p:spPr>
            <a:xfrm>
              <a:off x="960830" y="294253"/>
              <a:ext cx="5631151" cy="1008141"/>
            </a:xfrm>
            <a:custGeom>
              <a:rect b="b" l="l" r="r" t="t"/>
              <a:pathLst>
                <a:path extrusionOk="0" h="1008141" w="5631151">
                  <a:moveTo>
                    <a:pt x="0" y="0"/>
                  </a:moveTo>
                  <a:lnTo>
                    <a:pt x="5631151" y="0"/>
                  </a:lnTo>
                  <a:lnTo>
                    <a:pt x="5631151" y="1008141"/>
                  </a:lnTo>
                  <a:lnTo>
                    <a:pt x="0" y="10081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14032" l="-3175" r="0" t="-14033"/>
              </a:stretch>
            </a:blipFill>
            <a:ln>
              <a:noFill/>
            </a:ln>
          </p:spPr>
        </p:sp>
        <p:sp>
          <p:nvSpPr>
            <p:cNvPr id="144" name="Google Shape;144;p3"/>
            <p:cNvSpPr/>
            <p:nvPr/>
          </p:nvSpPr>
          <p:spPr>
            <a:xfrm>
              <a:off x="20470328" y="208342"/>
              <a:ext cx="3262616" cy="1209686"/>
            </a:xfrm>
            <a:custGeom>
              <a:rect b="b" l="l" r="r" t="t"/>
              <a:pathLst>
                <a:path extrusionOk="0" h="1209686" w="3262616">
                  <a:moveTo>
                    <a:pt x="0" y="0"/>
                  </a:moveTo>
                  <a:lnTo>
                    <a:pt x="3262615" y="0"/>
                  </a:lnTo>
                  <a:lnTo>
                    <a:pt x="3262615" y="1209687"/>
                  </a:lnTo>
                  <a:lnTo>
                    <a:pt x="0" y="12096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-3291" l="-543" r="-873" t="0"/>
              </a:stretch>
            </a:blipFill>
            <a:ln>
              <a:noFill/>
            </a:ln>
          </p:spPr>
        </p:sp>
      </p:grpSp>
      <p:cxnSp>
        <p:nvCxnSpPr>
          <p:cNvPr id="145" name="Google Shape;145;p3"/>
          <p:cNvCxnSpPr/>
          <p:nvPr/>
        </p:nvCxnSpPr>
        <p:spPr>
          <a:xfrm>
            <a:off x="12263205" y="1165800"/>
            <a:ext cx="5780259" cy="0"/>
          </a:xfrm>
          <a:prstGeom prst="straightConnector1">
            <a:avLst/>
          </a:prstGeom>
          <a:noFill/>
          <a:ln cap="flat" cmpd="sng" w="47625">
            <a:solidFill>
              <a:srgbClr val="AF3CFF">
                <a:alpha val="42352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" name="Google Shape;146;p3"/>
          <p:cNvCxnSpPr/>
          <p:nvPr/>
        </p:nvCxnSpPr>
        <p:spPr>
          <a:xfrm>
            <a:off x="359526" y="1141988"/>
            <a:ext cx="5878897" cy="0"/>
          </a:xfrm>
          <a:prstGeom prst="straightConnector1">
            <a:avLst/>
          </a:prstGeom>
          <a:noFill/>
          <a:ln cap="flat" cmpd="sng" w="47625">
            <a:solidFill>
              <a:srgbClr val="AF3CFF">
                <a:alpha val="42352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47" name="Google Shape;147;p3"/>
          <p:cNvGrpSpPr/>
          <p:nvPr/>
        </p:nvGrpSpPr>
        <p:grpSpPr>
          <a:xfrm>
            <a:off x="6225421" y="416261"/>
            <a:ext cx="6037784" cy="1402042"/>
            <a:chOff x="0" y="-38100"/>
            <a:chExt cx="1590198" cy="369262"/>
          </a:xfrm>
        </p:grpSpPr>
        <p:sp>
          <p:nvSpPr>
            <p:cNvPr id="148" name="Google Shape;148;p3"/>
            <p:cNvSpPr/>
            <p:nvPr/>
          </p:nvSpPr>
          <p:spPr>
            <a:xfrm>
              <a:off x="0" y="0"/>
              <a:ext cx="1590198" cy="331162"/>
            </a:xfrm>
            <a:custGeom>
              <a:rect b="b" l="l" r="r" t="t"/>
              <a:pathLst>
                <a:path extrusionOk="0" h="331162" w="1590198">
                  <a:moveTo>
                    <a:pt x="1590198" y="0"/>
                  </a:moveTo>
                  <a:lnTo>
                    <a:pt x="0" y="0"/>
                  </a:lnTo>
                  <a:lnTo>
                    <a:pt x="101600" y="165581"/>
                  </a:lnTo>
                  <a:lnTo>
                    <a:pt x="0" y="331162"/>
                  </a:lnTo>
                  <a:lnTo>
                    <a:pt x="1590198" y="331162"/>
                  </a:lnTo>
                  <a:lnTo>
                    <a:pt x="1488598" y="165581"/>
                  </a:lnTo>
                  <a:lnTo>
                    <a:pt x="1590198" y="0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49" name="Google Shape;149;p3"/>
            <p:cNvSpPr txBox="1"/>
            <p:nvPr/>
          </p:nvSpPr>
          <p:spPr>
            <a:xfrm>
              <a:off x="88900" y="-38100"/>
              <a:ext cx="1412398" cy="3692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3"/>
          <p:cNvSpPr txBox="1"/>
          <p:nvPr/>
        </p:nvSpPr>
        <p:spPr>
          <a:xfrm rot="-14511">
            <a:off x="6828179" y="725654"/>
            <a:ext cx="4631641" cy="7659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66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 AI INSTRUCTORS</a:t>
            </a:r>
            <a:endParaRPr/>
          </a:p>
        </p:txBody>
      </p:sp>
      <p:sp>
        <p:nvSpPr>
          <p:cNvPr id="151" name="Google Shape;151;p3"/>
          <p:cNvSpPr txBox="1"/>
          <p:nvPr/>
        </p:nvSpPr>
        <p:spPr>
          <a:xfrm>
            <a:off x="1709382" y="6610073"/>
            <a:ext cx="3179185" cy="398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76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Dr.Irfan Malik</a:t>
            </a:r>
            <a:endParaRPr/>
          </a:p>
        </p:txBody>
      </p:sp>
      <p:sp>
        <p:nvSpPr>
          <p:cNvPr id="152" name="Google Shape;152;p3"/>
          <p:cNvSpPr txBox="1"/>
          <p:nvPr/>
        </p:nvSpPr>
        <p:spPr>
          <a:xfrm>
            <a:off x="5649496" y="6610073"/>
            <a:ext cx="3179185" cy="398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76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Dr.Sheraz Naseer</a:t>
            </a:r>
            <a:endParaRPr/>
          </a:p>
        </p:txBody>
      </p:sp>
      <p:sp>
        <p:nvSpPr>
          <p:cNvPr id="153" name="Google Shape;153;p3"/>
          <p:cNvSpPr txBox="1"/>
          <p:nvPr/>
        </p:nvSpPr>
        <p:spPr>
          <a:xfrm>
            <a:off x="9526388" y="6610073"/>
            <a:ext cx="3179185" cy="398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76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Dr.Shazia Saqib</a:t>
            </a:r>
            <a:endParaRPr/>
          </a:p>
        </p:txBody>
      </p:sp>
      <p:sp>
        <p:nvSpPr>
          <p:cNvPr id="154" name="Google Shape;154;p3"/>
          <p:cNvSpPr txBox="1"/>
          <p:nvPr/>
        </p:nvSpPr>
        <p:spPr>
          <a:xfrm>
            <a:off x="13458484" y="6610073"/>
            <a:ext cx="3179185" cy="398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76" u="none" cap="none" strike="noStrike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M.Haris Tariq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451" name="Google Shape;451;p30"/>
          <p:cNvSpPr/>
          <p:nvPr/>
        </p:nvSpPr>
        <p:spPr>
          <a:xfrm rot="10800000">
            <a:off x="12649479" y="5675367"/>
            <a:ext cx="5638521" cy="4611633"/>
          </a:xfrm>
          <a:custGeom>
            <a:rect b="b" l="l" r="r" t="t"/>
            <a:pathLst>
              <a:path extrusionOk="0" h="4611633" w="5638521">
                <a:moveTo>
                  <a:pt x="0" y="0"/>
                </a:moveTo>
                <a:lnTo>
                  <a:pt x="5638521" y="0"/>
                </a:lnTo>
                <a:lnTo>
                  <a:pt x="5638521" y="4611633"/>
                </a:lnTo>
                <a:lnTo>
                  <a:pt x="0" y="46116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64262" r="0" t="-57910"/>
            </a:stretch>
          </a:blipFill>
          <a:ln>
            <a:noFill/>
          </a:ln>
        </p:spPr>
      </p:sp>
      <p:sp>
        <p:nvSpPr>
          <p:cNvPr id="452" name="Google Shape;452;p30"/>
          <p:cNvSpPr txBox="1"/>
          <p:nvPr/>
        </p:nvSpPr>
        <p:spPr>
          <a:xfrm>
            <a:off x="1362337" y="819038"/>
            <a:ext cx="4216364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r>
              <a:rPr b="0" i="0" lang="en-US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453" name="Google Shape;453;p30"/>
          <p:cNvSpPr txBox="1"/>
          <p:nvPr/>
        </p:nvSpPr>
        <p:spPr>
          <a:xfrm>
            <a:off x="1028700" y="3277870"/>
            <a:ext cx="12265896" cy="59804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0209" lvl="1" marL="820419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99"/>
              <a:buFont typeface="Arial"/>
              <a:buChar char="•"/>
            </a:pPr>
            <a:r>
              <a:rPr b="0" i="0" lang="en-US" sz="3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Limitations in Simple Neural Networks</a:t>
            </a:r>
            <a:endParaRPr/>
          </a:p>
          <a:p>
            <a:pPr indent="-410209" lvl="1" marL="820419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99"/>
              <a:buFont typeface="Arial"/>
              <a:buChar char="•"/>
            </a:pPr>
            <a:r>
              <a:rPr b="0" i="0" lang="en-US" sz="3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Introduction to Convolutional Neural Network (CNN)</a:t>
            </a:r>
            <a:endParaRPr/>
          </a:p>
          <a:p>
            <a:pPr indent="-410209" lvl="1" marL="820419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99"/>
              <a:buFont typeface="Arial"/>
              <a:buChar char="•"/>
            </a:pPr>
            <a:r>
              <a:rPr b="0" i="0" lang="en-US" sz="3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Features for Images</a:t>
            </a:r>
            <a:endParaRPr/>
          </a:p>
          <a:p>
            <a:pPr indent="-410209" lvl="1" marL="820419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99"/>
              <a:buFont typeface="Arial"/>
              <a:buChar char="•"/>
            </a:pPr>
            <a:r>
              <a:rPr b="0" i="0" lang="en-US" sz="3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Convolutional Layer Explained</a:t>
            </a:r>
            <a:endParaRPr/>
          </a:p>
          <a:p>
            <a:pPr indent="-410209" lvl="1" marL="820419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99"/>
              <a:buFont typeface="Arial"/>
              <a:buChar char="•"/>
            </a:pPr>
            <a:r>
              <a:rPr b="0" i="0" lang="en-US" sz="3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Kernel</a:t>
            </a:r>
            <a:endParaRPr/>
          </a:p>
          <a:p>
            <a:pPr indent="-410209" lvl="1" marL="820419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99"/>
              <a:buFont typeface="Arial"/>
              <a:buChar char="•"/>
            </a:pPr>
            <a:r>
              <a:rPr b="0" i="0" lang="en-US" sz="3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Overall Structure of a CNN</a:t>
            </a:r>
            <a:endParaRPr/>
          </a:p>
          <a:p>
            <a:pPr indent="-410209" lvl="1" marL="820419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99"/>
              <a:buFont typeface="Arial"/>
              <a:buChar char="•"/>
            </a:pPr>
            <a:r>
              <a:rPr b="0" i="0" lang="en-US" sz="3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Vertical Edge Detection</a:t>
            </a:r>
            <a:endParaRPr/>
          </a:p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79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"/>
          <p:cNvSpPr/>
          <p:nvPr/>
        </p:nvSpPr>
        <p:spPr>
          <a:xfrm>
            <a:off x="9569551" y="0"/>
            <a:ext cx="8718449" cy="10287000"/>
          </a:xfrm>
          <a:custGeom>
            <a:rect b="b" l="l" r="r" t="t"/>
            <a:pathLst>
              <a:path extrusionOk="0" h="10287000" w="8718449">
                <a:moveTo>
                  <a:pt x="0" y="0"/>
                </a:moveTo>
                <a:lnTo>
                  <a:pt x="8718449" y="0"/>
                </a:lnTo>
                <a:lnTo>
                  <a:pt x="871844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60000"/>
            </a:blip>
            <a:stretch>
              <a:fillRect b="0" l="-55907" r="-53639" t="0"/>
            </a:stretch>
          </a:blipFill>
          <a:ln>
            <a:noFill/>
          </a:ln>
        </p:spPr>
      </p:sp>
      <p:grpSp>
        <p:nvGrpSpPr>
          <p:cNvPr id="160" name="Google Shape;160;p4"/>
          <p:cNvGrpSpPr/>
          <p:nvPr/>
        </p:nvGrpSpPr>
        <p:grpSpPr>
          <a:xfrm>
            <a:off x="877422" y="473214"/>
            <a:ext cx="8999146" cy="1175045"/>
            <a:chOff x="0" y="-38100"/>
            <a:chExt cx="2370145" cy="309477"/>
          </a:xfrm>
        </p:grpSpPr>
        <p:sp>
          <p:nvSpPr>
            <p:cNvPr id="161" name="Google Shape;161;p4"/>
            <p:cNvSpPr/>
            <p:nvPr/>
          </p:nvSpPr>
          <p:spPr>
            <a:xfrm>
              <a:off x="0" y="0"/>
              <a:ext cx="2370145" cy="271377"/>
            </a:xfrm>
            <a:custGeom>
              <a:rect b="b" l="l" r="r" t="t"/>
              <a:pathLst>
                <a:path extrusionOk="0" h="271377" w="2370145">
                  <a:moveTo>
                    <a:pt x="12044" y="0"/>
                  </a:moveTo>
                  <a:lnTo>
                    <a:pt x="2358101" y="0"/>
                  </a:lnTo>
                  <a:cubicBezTo>
                    <a:pt x="2364753" y="0"/>
                    <a:pt x="2370145" y="5392"/>
                    <a:pt x="2370145" y="12044"/>
                  </a:cubicBezTo>
                  <a:lnTo>
                    <a:pt x="2370145" y="259333"/>
                  </a:lnTo>
                  <a:cubicBezTo>
                    <a:pt x="2370145" y="265984"/>
                    <a:pt x="2364753" y="271377"/>
                    <a:pt x="2358101" y="271377"/>
                  </a:cubicBezTo>
                  <a:lnTo>
                    <a:pt x="12044" y="271377"/>
                  </a:lnTo>
                  <a:cubicBezTo>
                    <a:pt x="5392" y="271377"/>
                    <a:pt x="0" y="265984"/>
                    <a:pt x="0" y="259333"/>
                  </a:cubicBezTo>
                  <a:lnTo>
                    <a:pt x="0" y="12044"/>
                  </a:lnTo>
                  <a:cubicBezTo>
                    <a:pt x="0" y="5392"/>
                    <a:pt x="5392" y="0"/>
                    <a:pt x="12044" y="0"/>
                  </a:cubicBez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4"/>
            <p:cNvSpPr txBox="1"/>
            <p:nvPr/>
          </p:nvSpPr>
          <p:spPr>
            <a:xfrm>
              <a:off x="0" y="-38100"/>
              <a:ext cx="2370145" cy="3094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3" name="Google Shape;163;p4"/>
          <p:cNvSpPr txBox="1"/>
          <p:nvPr/>
        </p:nvSpPr>
        <p:spPr>
          <a:xfrm>
            <a:off x="1533869" y="658405"/>
            <a:ext cx="7698739" cy="8540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Previous Lecture Topics</a:t>
            </a:r>
            <a:endParaRPr/>
          </a:p>
        </p:txBody>
      </p:sp>
      <p:sp>
        <p:nvSpPr>
          <p:cNvPr id="164" name="Google Shape;164;p4"/>
          <p:cNvSpPr/>
          <p:nvPr/>
        </p:nvSpPr>
        <p:spPr>
          <a:xfrm>
            <a:off x="703889" y="1512479"/>
            <a:ext cx="347066" cy="347066"/>
          </a:xfrm>
          <a:custGeom>
            <a:rect b="b" l="l" r="r" t="t"/>
            <a:pathLst>
              <a:path extrusionOk="0" h="347066" w="347066">
                <a:moveTo>
                  <a:pt x="0" y="0"/>
                </a:moveTo>
                <a:lnTo>
                  <a:pt x="347065" y="0"/>
                </a:lnTo>
                <a:lnTo>
                  <a:pt x="347065" y="347066"/>
                </a:lnTo>
                <a:lnTo>
                  <a:pt x="0" y="347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65" name="Google Shape;165;p4"/>
          <p:cNvGrpSpPr/>
          <p:nvPr/>
        </p:nvGrpSpPr>
        <p:grpSpPr>
          <a:xfrm>
            <a:off x="26639" y="2432111"/>
            <a:ext cx="9849929" cy="1161956"/>
            <a:chOff x="0" y="0"/>
            <a:chExt cx="13133238" cy="1549274"/>
          </a:xfrm>
        </p:grpSpPr>
        <p:sp>
          <p:nvSpPr>
            <p:cNvPr id="166" name="Google Shape;166;p4"/>
            <p:cNvSpPr/>
            <p:nvPr/>
          </p:nvSpPr>
          <p:spPr>
            <a:xfrm>
              <a:off x="613848" y="0"/>
              <a:ext cx="12519390" cy="1549274"/>
            </a:xfrm>
            <a:custGeom>
              <a:rect b="b" l="l" r="r" t="t"/>
              <a:pathLst>
                <a:path extrusionOk="0" h="1549274" w="12519390">
                  <a:moveTo>
                    <a:pt x="0" y="0"/>
                  </a:moveTo>
                  <a:lnTo>
                    <a:pt x="12519390" y="0"/>
                  </a:lnTo>
                  <a:lnTo>
                    <a:pt x="12519390" y="1549274"/>
                  </a:lnTo>
                  <a:lnTo>
                    <a:pt x="0" y="1549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grpSp>
          <p:nvGrpSpPr>
            <p:cNvPr id="167" name="Google Shape;167;p4"/>
            <p:cNvGrpSpPr/>
            <p:nvPr/>
          </p:nvGrpSpPr>
          <p:grpSpPr>
            <a:xfrm>
              <a:off x="2151574" y="264865"/>
              <a:ext cx="910365" cy="869722"/>
              <a:chOff x="0" y="0"/>
              <a:chExt cx="860978" cy="822540"/>
            </a:xfrm>
          </p:grpSpPr>
          <p:sp>
            <p:nvSpPr>
              <p:cNvPr id="168" name="Google Shape;168;p4"/>
              <p:cNvSpPr/>
              <p:nvPr/>
            </p:nvSpPr>
            <p:spPr>
              <a:xfrm>
                <a:off x="0" y="0"/>
                <a:ext cx="860978" cy="822540"/>
              </a:xfrm>
              <a:custGeom>
                <a:rect b="b" l="l" r="r" t="t"/>
                <a:pathLst>
                  <a:path extrusionOk="0" h="822540" w="860978">
                    <a:moveTo>
                      <a:pt x="430489" y="0"/>
                    </a:moveTo>
                    <a:cubicBezTo>
                      <a:pt x="192737" y="0"/>
                      <a:pt x="0" y="184132"/>
                      <a:pt x="0" y="411270"/>
                    </a:cubicBezTo>
                    <a:cubicBezTo>
                      <a:pt x="0" y="638408"/>
                      <a:pt x="192737" y="822540"/>
                      <a:pt x="430489" y="822540"/>
                    </a:cubicBezTo>
                    <a:cubicBezTo>
                      <a:pt x="668242" y="822540"/>
                      <a:pt x="860978" y="638408"/>
                      <a:pt x="860978" y="411270"/>
                    </a:cubicBezTo>
                    <a:cubicBezTo>
                      <a:pt x="860978" y="184132"/>
                      <a:pt x="668242" y="0"/>
                      <a:pt x="430489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4"/>
              <p:cNvSpPr txBox="1"/>
              <p:nvPr/>
            </p:nvSpPr>
            <p:spPr>
              <a:xfrm>
                <a:off x="80717" y="39013"/>
                <a:ext cx="699545" cy="7064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3350" lIns="63350" spcFirstLastPara="1" rIns="63350" wrap="square" tIns="63350">
                <a:noAutofit/>
              </a:bodyPr>
              <a:lstStyle/>
              <a:p>
                <a:pPr indent="0" lvl="0" marL="0" marR="0" rtl="0" algn="ctr">
                  <a:lnSpc>
                    <a:spcPct val="14002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5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01</a:t>
                </a:r>
                <a:endParaRPr/>
              </a:p>
            </p:txBody>
          </p:sp>
        </p:grpSp>
        <p:sp>
          <p:nvSpPr>
            <p:cNvPr id="170" name="Google Shape;170;p4"/>
            <p:cNvSpPr txBox="1"/>
            <p:nvPr/>
          </p:nvSpPr>
          <p:spPr>
            <a:xfrm>
              <a:off x="0" y="344219"/>
              <a:ext cx="12519390" cy="6538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61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 Artificial Neural Networks</a:t>
              </a:r>
              <a:endParaRPr/>
            </a:p>
          </p:txBody>
        </p:sp>
      </p:grpSp>
      <p:grpSp>
        <p:nvGrpSpPr>
          <p:cNvPr id="171" name="Google Shape;171;p4"/>
          <p:cNvGrpSpPr/>
          <p:nvPr/>
        </p:nvGrpSpPr>
        <p:grpSpPr>
          <a:xfrm>
            <a:off x="487025" y="3594067"/>
            <a:ext cx="9389542" cy="1161956"/>
            <a:chOff x="0" y="0"/>
            <a:chExt cx="12519390" cy="1549274"/>
          </a:xfrm>
        </p:grpSpPr>
        <p:sp>
          <p:nvSpPr>
            <p:cNvPr id="172" name="Google Shape;172;p4"/>
            <p:cNvSpPr/>
            <p:nvPr/>
          </p:nvSpPr>
          <p:spPr>
            <a:xfrm>
              <a:off x="0" y="0"/>
              <a:ext cx="12519390" cy="1549274"/>
            </a:xfrm>
            <a:custGeom>
              <a:rect b="b" l="l" r="r" t="t"/>
              <a:pathLst>
                <a:path extrusionOk="0" h="1549274" w="12519390">
                  <a:moveTo>
                    <a:pt x="0" y="0"/>
                  </a:moveTo>
                  <a:lnTo>
                    <a:pt x="12519390" y="0"/>
                  </a:lnTo>
                  <a:lnTo>
                    <a:pt x="12519390" y="1549274"/>
                  </a:lnTo>
                  <a:lnTo>
                    <a:pt x="0" y="1549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grpSp>
          <p:nvGrpSpPr>
            <p:cNvPr id="173" name="Google Shape;173;p4"/>
            <p:cNvGrpSpPr/>
            <p:nvPr/>
          </p:nvGrpSpPr>
          <p:grpSpPr>
            <a:xfrm>
              <a:off x="1537726" y="267676"/>
              <a:ext cx="910365" cy="869722"/>
              <a:chOff x="0" y="0"/>
              <a:chExt cx="860978" cy="822540"/>
            </a:xfrm>
          </p:grpSpPr>
          <p:sp>
            <p:nvSpPr>
              <p:cNvPr id="174" name="Google Shape;174;p4"/>
              <p:cNvSpPr/>
              <p:nvPr/>
            </p:nvSpPr>
            <p:spPr>
              <a:xfrm>
                <a:off x="0" y="0"/>
                <a:ext cx="860978" cy="822540"/>
              </a:xfrm>
              <a:custGeom>
                <a:rect b="b" l="l" r="r" t="t"/>
                <a:pathLst>
                  <a:path extrusionOk="0" h="822540" w="860978">
                    <a:moveTo>
                      <a:pt x="430489" y="0"/>
                    </a:moveTo>
                    <a:cubicBezTo>
                      <a:pt x="192737" y="0"/>
                      <a:pt x="0" y="184132"/>
                      <a:pt x="0" y="411270"/>
                    </a:cubicBezTo>
                    <a:cubicBezTo>
                      <a:pt x="0" y="638408"/>
                      <a:pt x="192737" y="822540"/>
                      <a:pt x="430489" y="822540"/>
                    </a:cubicBezTo>
                    <a:cubicBezTo>
                      <a:pt x="668242" y="822540"/>
                      <a:pt x="860978" y="638408"/>
                      <a:pt x="860978" y="411270"/>
                    </a:cubicBezTo>
                    <a:cubicBezTo>
                      <a:pt x="860978" y="184132"/>
                      <a:pt x="668242" y="0"/>
                      <a:pt x="430489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4"/>
              <p:cNvSpPr txBox="1"/>
              <p:nvPr/>
            </p:nvSpPr>
            <p:spPr>
              <a:xfrm>
                <a:off x="80717" y="39013"/>
                <a:ext cx="699545" cy="7064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3350" lIns="63350" spcFirstLastPara="1" rIns="63350" wrap="square" tIns="63350">
                <a:noAutofit/>
              </a:bodyPr>
              <a:lstStyle/>
              <a:p>
                <a:pPr indent="0" lvl="0" marL="0" marR="0" rtl="0" algn="ctr">
                  <a:lnSpc>
                    <a:spcPct val="14002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5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02</a:t>
                </a:r>
                <a:endParaRPr/>
              </a:p>
            </p:txBody>
          </p:sp>
        </p:grpSp>
        <p:sp>
          <p:nvSpPr>
            <p:cNvPr id="176" name="Google Shape;176;p4"/>
            <p:cNvSpPr txBox="1"/>
            <p:nvPr/>
          </p:nvSpPr>
          <p:spPr>
            <a:xfrm>
              <a:off x="2739385" y="340963"/>
              <a:ext cx="4180822" cy="6538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61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 Hyperparameters </a:t>
              </a:r>
              <a:endParaRPr/>
            </a:p>
          </p:txBody>
        </p:sp>
      </p:grpSp>
      <p:grpSp>
        <p:nvGrpSpPr>
          <p:cNvPr id="177" name="Google Shape;177;p4"/>
          <p:cNvGrpSpPr/>
          <p:nvPr/>
        </p:nvGrpSpPr>
        <p:grpSpPr>
          <a:xfrm>
            <a:off x="487025" y="4756023"/>
            <a:ext cx="9389542" cy="1161956"/>
            <a:chOff x="0" y="0"/>
            <a:chExt cx="12519390" cy="1549274"/>
          </a:xfrm>
        </p:grpSpPr>
        <p:sp>
          <p:nvSpPr>
            <p:cNvPr id="178" name="Google Shape;178;p4"/>
            <p:cNvSpPr/>
            <p:nvPr/>
          </p:nvSpPr>
          <p:spPr>
            <a:xfrm>
              <a:off x="0" y="0"/>
              <a:ext cx="12519390" cy="1549274"/>
            </a:xfrm>
            <a:custGeom>
              <a:rect b="b" l="l" r="r" t="t"/>
              <a:pathLst>
                <a:path extrusionOk="0" h="1549274" w="12519390">
                  <a:moveTo>
                    <a:pt x="0" y="0"/>
                  </a:moveTo>
                  <a:lnTo>
                    <a:pt x="12519390" y="0"/>
                  </a:lnTo>
                  <a:lnTo>
                    <a:pt x="12519390" y="1549274"/>
                  </a:lnTo>
                  <a:lnTo>
                    <a:pt x="0" y="1549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grpSp>
          <p:nvGrpSpPr>
            <p:cNvPr id="179" name="Google Shape;179;p4"/>
            <p:cNvGrpSpPr/>
            <p:nvPr/>
          </p:nvGrpSpPr>
          <p:grpSpPr>
            <a:xfrm>
              <a:off x="1537726" y="264865"/>
              <a:ext cx="910365" cy="869722"/>
              <a:chOff x="0" y="0"/>
              <a:chExt cx="860978" cy="822540"/>
            </a:xfrm>
          </p:grpSpPr>
          <p:sp>
            <p:nvSpPr>
              <p:cNvPr id="180" name="Google Shape;180;p4"/>
              <p:cNvSpPr/>
              <p:nvPr/>
            </p:nvSpPr>
            <p:spPr>
              <a:xfrm>
                <a:off x="0" y="0"/>
                <a:ext cx="860978" cy="822540"/>
              </a:xfrm>
              <a:custGeom>
                <a:rect b="b" l="l" r="r" t="t"/>
                <a:pathLst>
                  <a:path extrusionOk="0" h="822540" w="860978">
                    <a:moveTo>
                      <a:pt x="430489" y="0"/>
                    </a:moveTo>
                    <a:cubicBezTo>
                      <a:pt x="192737" y="0"/>
                      <a:pt x="0" y="184132"/>
                      <a:pt x="0" y="411270"/>
                    </a:cubicBezTo>
                    <a:cubicBezTo>
                      <a:pt x="0" y="638408"/>
                      <a:pt x="192737" y="822540"/>
                      <a:pt x="430489" y="822540"/>
                    </a:cubicBezTo>
                    <a:cubicBezTo>
                      <a:pt x="668242" y="822540"/>
                      <a:pt x="860978" y="638408"/>
                      <a:pt x="860978" y="411270"/>
                    </a:cubicBezTo>
                    <a:cubicBezTo>
                      <a:pt x="860978" y="184132"/>
                      <a:pt x="668242" y="0"/>
                      <a:pt x="430489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4"/>
              <p:cNvSpPr txBox="1"/>
              <p:nvPr/>
            </p:nvSpPr>
            <p:spPr>
              <a:xfrm>
                <a:off x="80717" y="39013"/>
                <a:ext cx="699545" cy="7064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3350" lIns="63350" spcFirstLastPara="1" rIns="63350" wrap="square" tIns="63350">
                <a:noAutofit/>
              </a:bodyPr>
              <a:lstStyle/>
              <a:p>
                <a:pPr indent="0" lvl="0" marL="0" marR="0" rtl="0" algn="ctr">
                  <a:lnSpc>
                    <a:spcPct val="14002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5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03</a:t>
                </a:r>
                <a:endParaRPr/>
              </a:p>
            </p:txBody>
          </p:sp>
        </p:grpSp>
        <p:sp>
          <p:nvSpPr>
            <p:cNvPr id="182" name="Google Shape;182;p4"/>
            <p:cNvSpPr txBox="1"/>
            <p:nvPr/>
          </p:nvSpPr>
          <p:spPr>
            <a:xfrm>
              <a:off x="2739385" y="344219"/>
              <a:ext cx="3283708" cy="6538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61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 Learning Rate </a:t>
              </a:r>
              <a:endParaRPr/>
            </a:p>
          </p:txBody>
        </p:sp>
      </p:grpSp>
      <p:grpSp>
        <p:nvGrpSpPr>
          <p:cNvPr id="183" name="Google Shape;183;p4"/>
          <p:cNvGrpSpPr/>
          <p:nvPr/>
        </p:nvGrpSpPr>
        <p:grpSpPr>
          <a:xfrm>
            <a:off x="487025" y="5917666"/>
            <a:ext cx="9389542" cy="1161956"/>
            <a:chOff x="0" y="0"/>
            <a:chExt cx="12519390" cy="1549274"/>
          </a:xfrm>
        </p:grpSpPr>
        <p:sp>
          <p:nvSpPr>
            <p:cNvPr id="184" name="Google Shape;184;p4"/>
            <p:cNvSpPr/>
            <p:nvPr/>
          </p:nvSpPr>
          <p:spPr>
            <a:xfrm>
              <a:off x="0" y="0"/>
              <a:ext cx="12519390" cy="1549274"/>
            </a:xfrm>
            <a:custGeom>
              <a:rect b="b" l="l" r="r" t="t"/>
              <a:pathLst>
                <a:path extrusionOk="0" h="1549274" w="12519390">
                  <a:moveTo>
                    <a:pt x="0" y="0"/>
                  </a:moveTo>
                  <a:lnTo>
                    <a:pt x="12519390" y="0"/>
                  </a:lnTo>
                  <a:lnTo>
                    <a:pt x="12519390" y="1549274"/>
                  </a:lnTo>
                  <a:lnTo>
                    <a:pt x="0" y="1549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grpSp>
          <p:nvGrpSpPr>
            <p:cNvPr id="185" name="Google Shape;185;p4"/>
            <p:cNvGrpSpPr/>
            <p:nvPr/>
          </p:nvGrpSpPr>
          <p:grpSpPr>
            <a:xfrm>
              <a:off x="1537726" y="264865"/>
              <a:ext cx="910365" cy="869722"/>
              <a:chOff x="0" y="0"/>
              <a:chExt cx="860978" cy="822540"/>
            </a:xfrm>
          </p:grpSpPr>
          <p:sp>
            <p:nvSpPr>
              <p:cNvPr id="186" name="Google Shape;186;p4"/>
              <p:cNvSpPr/>
              <p:nvPr/>
            </p:nvSpPr>
            <p:spPr>
              <a:xfrm>
                <a:off x="0" y="0"/>
                <a:ext cx="860978" cy="822540"/>
              </a:xfrm>
              <a:custGeom>
                <a:rect b="b" l="l" r="r" t="t"/>
                <a:pathLst>
                  <a:path extrusionOk="0" h="822540" w="860978">
                    <a:moveTo>
                      <a:pt x="430489" y="0"/>
                    </a:moveTo>
                    <a:cubicBezTo>
                      <a:pt x="192737" y="0"/>
                      <a:pt x="0" y="184132"/>
                      <a:pt x="0" y="411270"/>
                    </a:cubicBezTo>
                    <a:cubicBezTo>
                      <a:pt x="0" y="638408"/>
                      <a:pt x="192737" y="822540"/>
                      <a:pt x="430489" y="822540"/>
                    </a:cubicBezTo>
                    <a:cubicBezTo>
                      <a:pt x="668242" y="822540"/>
                      <a:pt x="860978" y="638408"/>
                      <a:pt x="860978" y="411270"/>
                    </a:cubicBezTo>
                    <a:cubicBezTo>
                      <a:pt x="860978" y="184132"/>
                      <a:pt x="668242" y="0"/>
                      <a:pt x="430489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4"/>
              <p:cNvSpPr txBox="1"/>
              <p:nvPr/>
            </p:nvSpPr>
            <p:spPr>
              <a:xfrm>
                <a:off x="80717" y="39013"/>
                <a:ext cx="699545" cy="7064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3350" lIns="63350" spcFirstLastPara="1" rIns="63350" wrap="square" tIns="63350">
                <a:noAutofit/>
              </a:bodyPr>
              <a:lstStyle/>
              <a:p>
                <a:pPr indent="0" lvl="0" marL="0" marR="0" rtl="0" algn="ctr">
                  <a:lnSpc>
                    <a:spcPct val="14002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5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04</a:t>
                </a:r>
                <a:endParaRPr/>
              </a:p>
            </p:txBody>
          </p:sp>
        </p:grpSp>
        <p:sp>
          <p:nvSpPr>
            <p:cNvPr id="188" name="Google Shape;188;p4"/>
            <p:cNvSpPr txBox="1"/>
            <p:nvPr/>
          </p:nvSpPr>
          <p:spPr>
            <a:xfrm>
              <a:off x="2739385" y="339301"/>
              <a:ext cx="5023709" cy="6538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61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 Epochs &amp;  Batch Size</a:t>
              </a:r>
              <a:endParaRPr/>
            </a:p>
          </p:txBody>
        </p:sp>
      </p:grpSp>
      <p:grpSp>
        <p:nvGrpSpPr>
          <p:cNvPr id="189" name="Google Shape;189;p4"/>
          <p:cNvGrpSpPr/>
          <p:nvPr/>
        </p:nvGrpSpPr>
        <p:grpSpPr>
          <a:xfrm>
            <a:off x="487025" y="7079309"/>
            <a:ext cx="9389542" cy="1161956"/>
            <a:chOff x="0" y="0"/>
            <a:chExt cx="12519390" cy="1549274"/>
          </a:xfrm>
        </p:grpSpPr>
        <p:sp>
          <p:nvSpPr>
            <p:cNvPr id="190" name="Google Shape;190;p4"/>
            <p:cNvSpPr/>
            <p:nvPr/>
          </p:nvSpPr>
          <p:spPr>
            <a:xfrm>
              <a:off x="0" y="0"/>
              <a:ext cx="12519390" cy="1549274"/>
            </a:xfrm>
            <a:custGeom>
              <a:rect b="b" l="l" r="r" t="t"/>
              <a:pathLst>
                <a:path extrusionOk="0" h="1549274" w="12519390">
                  <a:moveTo>
                    <a:pt x="0" y="0"/>
                  </a:moveTo>
                  <a:lnTo>
                    <a:pt x="12519390" y="0"/>
                  </a:lnTo>
                  <a:lnTo>
                    <a:pt x="12519390" y="1549274"/>
                  </a:lnTo>
                  <a:lnTo>
                    <a:pt x="0" y="1549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grpSp>
          <p:nvGrpSpPr>
            <p:cNvPr id="191" name="Google Shape;191;p4"/>
            <p:cNvGrpSpPr/>
            <p:nvPr/>
          </p:nvGrpSpPr>
          <p:grpSpPr>
            <a:xfrm>
              <a:off x="1537726" y="264865"/>
              <a:ext cx="910365" cy="869722"/>
              <a:chOff x="0" y="0"/>
              <a:chExt cx="860978" cy="822540"/>
            </a:xfrm>
          </p:grpSpPr>
          <p:sp>
            <p:nvSpPr>
              <p:cNvPr id="192" name="Google Shape;192;p4"/>
              <p:cNvSpPr/>
              <p:nvPr/>
            </p:nvSpPr>
            <p:spPr>
              <a:xfrm>
                <a:off x="0" y="0"/>
                <a:ext cx="860978" cy="822540"/>
              </a:xfrm>
              <a:custGeom>
                <a:rect b="b" l="l" r="r" t="t"/>
                <a:pathLst>
                  <a:path extrusionOk="0" h="822540" w="860978">
                    <a:moveTo>
                      <a:pt x="430489" y="0"/>
                    </a:moveTo>
                    <a:cubicBezTo>
                      <a:pt x="192737" y="0"/>
                      <a:pt x="0" y="184132"/>
                      <a:pt x="0" y="411270"/>
                    </a:cubicBezTo>
                    <a:cubicBezTo>
                      <a:pt x="0" y="638408"/>
                      <a:pt x="192737" y="822540"/>
                      <a:pt x="430489" y="822540"/>
                    </a:cubicBezTo>
                    <a:cubicBezTo>
                      <a:pt x="668242" y="822540"/>
                      <a:pt x="860978" y="638408"/>
                      <a:pt x="860978" y="411270"/>
                    </a:cubicBezTo>
                    <a:cubicBezTo>
                      <a:pt x="860978" y="184132"/>
                      <a:pt x="668242" y="0"/>
                      <a:pt x="430489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4"/>
              <p:cNvSpPr txBox="1"/>
              <p:nvPr/>
            </p:nvSpPr>
            <p:spPr>
              <a:xfrm>
                <a:off x="80717" y="39013"/>
                <a:ext cx="699545" cy="7064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3350" lIns="63350" spcFirstLastPara="1" rIns="63350" wrap="square" tIns="63350">
                <a:noAutofit/>
              </a:bodyPr>
              <a:lstStyle/>
              <a:p>
                <a:pPr indent="0" lvl="0" marL="0" marR="0" rtl="0" algn="ctr">
                  <a:lnSpc>
                    <a:spcPct val="14002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5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05</a:t>
                </a:r>
                <a:endParaRPr/>
              </a:p>
            </p:txBody>
          </p:sp>
        </p:grpSp>
        <p:sp>
          <p:nvSpPr>
            <p:cNvPr id="194" name="Google Shape;194;p4"/>
            <p:cNvSpPr txBox="1"/>
            <p:nvPr/>
          </p:nvSpPr>
          <p:spPr>
            <a:xfrm>
              <a:off x="2904952" y="344219"/>
              <a:ext cx="4782884" cy="6538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61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 Activation Functions</a:t>
              </a:r>
              <a:endParaRPr/>
            </a:p>
          </p:txBody>
        </p:sp>
      </p:grpSp>
      <p:grpSp>
        <p:nvGrpSpPr>
          <p:cNvPr id="195" name="Google Shape;195;p4"/>
          <p:cNvGrpSpPr/>
          <p:nvPr/>
        </p:nvGrpSpPr>
        <p:grpSpPr>
          <a:xfrm>
            <a:off x="487025" y="8240952"/>
            <a:ext cx="9389542" cy="1161956"/>
            <a:chOff x="0" y="0"/>
            <a:chExt cx="12519390" cy="1549274"/>
          </a:xfrm>
        </p:grpSpPr>
        <p:sp>
          <p:nvSpPr>
            <p:cNvPr id="196" name="Google Shape;196;p4"/>
            <p:cNvSpPr/>
            <p:nvPr/>
          </p:nvSpPr>
          <p:spPr>
            <a:xfrm>
              <a:off x="0" y="0"/>
              <a:ext cx="12519390" cy="1549274"/>
            </a:xfrm>
            <a:custGeom>
              <a:rect b="b" l="l" r="r" t="t"/>
              <a:pathLst>
                <a:path extrusionOk="0" h="1549274" w="12519390">
                  <a:moveTo>
                    <a:pt x="0" y="0"/>
                  </a:moveTo>
                  <a:lnTo>
                    <a:pt x="12519390" y="0"/>
                  </a:lnTo>
                  <a:lnTo>
                    <a:pt x="12519390" y="1549274"/>
                  </a:lnTo>
                  <a:lnTo>
                    <a:pt x="0" y="154927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grpSp>
          <p:nvGrpSpPr>
            <p:cNvPr id="197" name="Google Shape;197;p4"/>
            <p:cNvGrpSpPr/>
            <p:nvPr/>
          </p:nvGrpSpPr>
          <p:grpSpPr>
            <a:xfrm>
              <a:off x="1537726" y="264865"/>
              <a:ext cx="910365" cy="869722"/>
              <a:chOff x="0" y="0"/>
              <a:chExt cx="860978" cy="822540"/>
            </a:xfrm>
          </p:grpSpPr>
          <p:sp>
            <p:nvSpPr>
              <p:cNvPr id="198" name="Google Shape;198;p4"/>
              <p:cNvSpPr/>
              <p:nvPr/>
            </p:nvSpPr>
            <p:spPr>
              <a:xfrm>
                <a:off x="0" y="0"/>
                <a:ext cx="860978" cy="822540"/>
              </a:xfrm>
              <a:custGeom>
                <a:rect b="b" l="l" r="r" t="t"/>
                <a:pathLst>
                  <a:path extrusionOk="0" h="822540" w="860978">
                    <a:moveTo>
                      <a:pt x="430489" y="0"/>
                    </a:moveTo>
                    <a:cubicBezTo>
                      <a:pt x="192737" y="0"/>
                      <a:pt x="0" y="184132"/>
                      <a:pt x="0" y="411270"/>
                    </a:cubicBezTo>
                    <a:cubicBezTo>
                      <a:pt x="0" y="638408"/>
                      <a:pt x="192737" y="822540"/>
                      <a:pt x="430489" y="822540"/>
                    </a:cubicBezTo>
                    <a:cubicBezTo>
                      <a:pt x="668242" y="822540"/>
                      <a:pt x="860978" y="638408"/>
                      <a:pt x="860978" y="411270"/>
                    </a:cubicBezTo>
                    <a:cubicBezTo>
                      <a:pt x="860978" y="184132"/>
                      <a:pt x="668242" y="0"/>
                      <a:pt x="430489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4"/>
              <p:cNvSpPr txBox="1"/>
              <p:nvPr/>
            </p:nvSpPr>
            <p:spPr>
              <a:xfrm>
                <a:off x="80717" y="39013"/>
                <a:ext cx="699545" cy="7064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3350" lIns="63350" spcFirstLastPara="1" rIns="63350" wrap="square" tIns="63350">
                <a:noAutofit/>
              </a:bodyPr>
              <a:lstStyle/>
              <a:p>
                <a:pPr indent="0" lvl="0" marL="0" marR="0" rtl="0" algn="ctr">
                  <a:lnSpc>
                    <a:spcPct val="14002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5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06</a:t>
                </a:r>
                <a:endParaRPr/>
              </a:p>
            </p:txBody>
          </p:sp>
        </p:grpSp>
        <p:sp>
          <p:nvSpPr>
            <p:cNvPr id="200" name="Google Shape;200;p4"/>
            <p:cNvSpPr txBox="1"/>
            <p:nvPr/>
          </p:nvSpPr>
          <p:spPr>
            <a:xfrm>
              <a:off x="2904952" y="419130"/>
              <a:ext cx="6324124" cy="6538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961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 Forward/Back Propagation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grpSp>
        <p:nvGrpSpPr>
          <p:cNvPr id="206" name="Google Shape;206;p5"/>
          <p:cNvGrpSpPr/>
          <p:nvPr/>
        </p:nvGrpSpPr>
        <p:grpSpPr>
          <a:xfrm>
            <a:off x="173269" y="2270708"/>
            <a:ext cx="7839497" cy="3169501"/>
            <a:chOff x="0" y="-482203"/>
            <a:chExt cx="10452663" cy="4226002"/>
          </a:xfrm>
        </p:grpSpPr>
        <p:grpSp>
          <p:nvGrpSpPr>
            <p:cNvPr id="207" name="Google Shape;207;p5"/>
            <p:cNvGrpSpPr/>
            <p:nvPr/>
          </p:nvGrpSpPr>
          <p:grpSpPr>
            <a:xfrm>
              <a:off x="0" y="-482203"/>
              <a:ext cx="10452663" cy="4226002"/>
              <a:chOff x="0" y="-95250"/>
              <a:chExt cx="2064724" cy="834766"/>
            </a:xfrm>
          </p:grpSpPr>
          <p:sp>
            <p:nvSpPr>
              <p:cNvPr id="208" name="Google Shape;208;p5"/>
              <p:cNvSpPr/>
              <p:nvPr/>
            </p:nvSpPr>
            <p:spPr>
              <a:xfrm>
                <a:off x="0" y="0"/>
                <a:ext cx="2064724" cy="739516"/>
              </a:xfrm>
              <a:custGeom>
                <a:rect b="b" l="l" r="r" t="t"/>
                <a:pathLst>
                  <a:path extrusionOk="0" h="739516" w="2064724">
                    <a:moveTo>
                      <a:pt x="24689" y="0"/>
                    </a:moveTo>
                    <a:lnTo>
                      <a:pt x="2040035" y="0"/>
                    </a:lnTo>
                    <a:cubicBezTo>
                      <a:pt x="2046583" y="0"/>
                      <a:pt x="2052862" y="2601"/>
                      <a:pt x="2057492" y="7231"/>
                    </a:cubicBezTo>
                    <a:cubicBezTo>
                      <a:pt x="2062122" y="11861"/>
                      <a:pt x="2064724" y="18141"/>
                      <a:pt x="2064724" y="24689"/>
                    </a:cubicBezTo>
                    <a:lnTo>
                      <a:pt x="2064724" y="714827"/>
                    </a:lnTo>
                    <a:cubicBezTo>
                      <a:pt x="2064724" y="721375"/>
                      <a:pt x="2062122" y="727655"/>
                      <a:pt x="2057492" y="732285"/>
                    </a:cubicBezTo>
                    <a:cubicBezTo>
                      <a:pt x="2052862" y="736915"/>
                      <a:pt x="2046583" y="739516"/>
                      <a:pt x="2040035" y="739516"/>
                    </a:cubicBezTo>
                    <a:lnTo>
                      <a:pt x="24689" y="739516"/>
                    </a:lnTo>
                    <a:cubicBezTo>
                      <a:pt x="18141" y="739516"/>
                      <a:pt x="11861" y="736915"/>
                      <a:pt x="7231" y="732285"/>
                    </a:cubicBezTo>
                    <a:cubicBezTo>
                      <a:pt x="2601" y="727655"/>
                      <a:pt x="0" y="721375"/>
                      <a:pt x="0" y="714827"/>
                    </a:cubicBezTo>
                    <a:lnTo>
                      <a:pt x="0" y="24689"/>
                    </a:lnTo>
                    <a:cubicBezTo>
                      <a:pt x="0" y="18141"/>
                      <a:pt x="2601" y="11861"/>
                      <a:pt x="7231" y="7231"/>
                    </a:cubicBezTo>
                    <a:cubicBezTo>
                      <a:pt x="11861" y="2601"/>
                      <a:pt x="18141" y="0"/>
                      <a:pt x="24689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5"/>
              <p:cNvSpPr txBox="1"/>
              <p:nvPr/>
            </p:nvSpPr>
            <p:spPr>
              <a:xfrm>
                <a:off x="0" y="-95250"/>
                <a:ext cx="2064724" cy="8347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4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0" name="Google Shape;210;p5"/>
            <p:cNvSpPr txBox="1"/>
            <p:nvPr/>
          </p:nvSpPr>
          <p:spPr>
            <a:xfrm>
              <a:off x="765984" y="842899"/>
              <a:ext cx="9365069" cy="26145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410208" lvl="1" marL="820417" marR="0" rtl="0" algn="l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799"/>
                <a:buFont typeface="Arial"/>
                <a:buChar char="•"/>
              </a:pPr>
              <a:r>
                <a:rPr b="0" i="0" lang="en-US" sz="37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Understand the basic architecture of CNNs</a:t>
              </a:r>
              <a:endParaRPr/>
            </a:p>
            <a:p>
              <a:pPr indent="0" lvl="0" marL="0" marR="0" rtl="0" algn="l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7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1" name="Google Shape;211;p5"/>
          <p:cNvGrpSpPr/>
          <p:nvPr/>
        </p:nvGrpSpPr>
        <p:grpSpPr>
          <a:xfrm>
            <a:off x="173269" y="5594834"/>
            <a:ext cx="7839497" cy="3169502"/>
            <a:chOff x="0" y="-482203"/>
            <a:chExt cx="10452663" cy="4226002"/>
          </a:xfrm>
        </p:grpSpPr>
        <p:grpSp>
          <p:nvGrpSpPr>
            <p:cNvPr id="212" name="Google Shape;212;p5"/>
            <p:cNvGrpSpPr/>
            <p:nvPr/>
          </p:nvGrpSpPr>
          <p:grpSpPr>
            <a:xfrm>
              <a:off x="0" y="-482203"/>
              <a:ext cx="10452663" cy="4226002"/>
              <a:chOff x="0" y="-95250"/>
              <a:chExt cx="2064724" cy="834766"/>
            </a:xfrm>
          </p:grpSpPr>
          <p:sp>
            <p:nvSpPr>
              <p:cNvPr id="213" name="Google Shape;213;p5"/>
              <p:cNvSpPr/>
              <p:nvPr/>
            </p:nvSpPr>
            <p:spPr>
              <a:xfrm>
                <a:off x="0" y="0"/>
                <a:ext cx="2064724" cy="739516"/>
              </a:xfrm>
              <a:custGeom>
                <a:rect b="b" l="l" r="r" t="t"/>
                <a:pathLst>
                  <a:path extrusionOk="0" h="739516" w="2064724">
                    <a:moveTo>
                      <a:pt x="24689" y="0"/>
                    </a:moveTo>
                    <a:lnTo>
                      <a:pt x="2040035" y="0"/>
                    </a:lnTo>
                    <a:cubicBezTo>
                      <a:pt x="2046583" y="0"/>
                      <a:pt x="2052862" y="2601"/>
                      <a:pt x="2057492" y="7231"/>
                    </a:cubicBezTo>
                    <a:cubicBezTo>
                      <a:pt x="2062122" y="11861"/>
                      <a:pt x="2064724" y="18141"/>
                      <a:pt x="2064724" y="24689"/>
                    </a:cubicBezTo>
                    <a:lnTo>
                      <a:pt x="2064724" y="714827"/>
                    </a:lnTo>
                    <a:cubicBezTo>
                      <a:pt x="2064724" y="721375"/>
                      <a:pt x="2062122" y="727655"/>
                      <a:pt x="2057492" y="732285"/>
                    </a:cubicBezTo>
                    <a:cubicBezTo>
                      <a:pt x="2052862" y="736915"/>
                      <a:pt x="2046583" y="739516"/>
                      <a:pt x="2040035" y="739516"/>
                    </a:cubicBezTo>
                    <a:lnTo>
                      <a:pt x="24689" y="739516"/>
                    </a:lnTo>
                    <a:cubicBezTo>
                      <a:pt x="18141" y="739516"/>
                      <a:pt x="11861" y="736915"/>
                      <a:pt x="7231" y="732285"/>
                    </a:cubicBezTo>
                    <a:cubicBezTo>
                      <a:pt x="2601" y="727655"/>
                      <a:pt x="0" y="721375"/>
                      <a:pt x="0" y="714827"/>
                    </a:cubicBezTo>
                    <a:lnTo>
                      <a:pt x="0" y="24689"/>
                    </a:lnTo>
                    <a:cubicBezTo>
                      <a:pt x="0" y="18141"/>
                      <a:pt x="2601" y="11861"/>
                      <a:pt x="7231" y="7231"/>
                    </a:cubicBezTo>
                    <a:cubicBezTo>
                      <a:pt x="11861" y="2601"/>
                      <a:pt x="18141" y="0"/>
                      <a:pt x="24689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5"/>
              <p:cNvSpPr txBox="1"/>
              <p:nvPr/>
            </p:nvSpPr>
            <p:spPr>
              <a:xfrm>
                <a:off x="0" y="-95250"/>
                <a:ext cx="2064724" cy="8347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4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5" name="Google Shape;215;p5"/>
            <p:cNvSpPr txBox="1"/>
            <p:nvPr/>
          </p:nvSpPr>
          <p:spPr>
            <a:xfrm>
              <a:off x="543808" y="-353415"/>
              <a:ext cx="9365100" cy="396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272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10208" lvl="1" marL="820417" marR="0" rtl="0" algn="l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799"/>
                <a:buFont typeface="Arial"/>
                <a:buChar char="•"/>
              </a:pPr>
              <a:r>
                <a:rPr b="0" i="0" lang="en-US" sz="37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Learn about how CNNs greatly improve computer vision tasks</a:t>
              </a:r>
              <a:endParaRPr/>
            </a:p>
          </p:txBody>
        </p:sp>
      </p:grpSp>
      <p:sp>
        <p:nvSpPr>
          <p:cNvPr id="216" name="Google Shape;216;p5"/>
          <p:cNvSpPr txBox="1"/>
          <p:nvPr/>
        </p:nvSpPr>
        <p:spPr>
          <a:xfrm>
            <a:off x="1321441" y="816216"/>
            <a:ext cx="6012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999" u="none" cap="none" strike="noStrike">
                <a:solidFill>
                  <a:srgbClr val="FFFFFF"/>
                </a:solidFill>
              </a:rPr>
              <a:t>Lecture Objectives</a:t>
            </a:r>
            <a:endParaRPr b="1"/>
          </a:p>
        </p:txBody>
      </p:sp>
      <p:pic>
        <p:nvPicPr>
          <p:cNvPr id="217" name="Google Shape;21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4675" y="3136775"/>
            <a:ext cx="9968299" cy="518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"/>
          <p:cNvSpPr/>
          <p:nvPr/>
        </p:nvSpPr>
        <p:spPr>
          <a:xfrm>
            <a:off x="-3137729" y="3899738"/>
            <a:ext cx="7170807" cy="6387262"/>
          </a:xfrm>
          <a:custGeom>
            <a:rect b="b" l="l" r="r" t="t"/>
            <a:pathLst>
              <a:path extrusionOk="0" h="6387262" w="7170807">
                <a:moveTo>
                  <a:pt x="0" y="0"/>
                </a:moveTo>
                <a:lnTo>
                  <a:pt x="7170808" y="0"/>
                </a:lnTo>
                <a:lnTo>
                  <a:pt x="7170808" y="6387262"/>
                </a:lnTo>
                <a:lnTo>
                  <a:pt x="0" y="6387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999"/>
            </a:blip>
            <a:stretch>
              <a:fillRect b="-5694" l="-8965" r="0" t="-16637"/>
            </a:stretch>
          </a:blipFill>
          <a:ln>
            <a:noFill/>
          </a:ln>
        </p:spPr>
      </p:sp>
      <p:grpSp>
        <p:nvGrpSpPr>
          <p:cNvPr id="223" name="Google Shape;223;p6"/>
          <p:cNvGrpSpPr/>
          <p:nvPr/>
        </p:nvGrpSpPr>
        <p:grpSpPr>
          <a:xfrm>
            <a:off x="636846" y="494491"/>
            <a:ext cx="4233872" cy="1140657"/>
            <a:chOff x="0" y="-38100"/>
            <a:chExt cx="1022911" cy="275585"/>
          </a:xfrm>
        </p:grpSpPr>
        <p:sp>
          <p:nvSpPr>
            <p:cNvPr id="224" name="Google Shape;224;p6"/>
            <p:cNvSpPr/>
            <p:nvPr/>
          </p:nvSpPr>
          <p:spPr>
            <a:xfrm>
              <a:off x="0" y="0"/>
              <a:ext cx="1022911" cy="237485"/>
            </a:xfrm>
            <a:custGeom>
              <a:rect b="b" l="l" r="r" t="t"/>
              <a:pathLst>
                <a:path extrusionOk="0" h="237485" w="1022911">
                  <a:moveTo>
                    <a:pt x="25600" y="0"/>
                  </a:moveTo>
                  <a:lnTo>
                    <a:pt x="997311" y="0"/>
                  </a:lnTo>
                  <a:cubicBezTo>
                    <a:pt x="1004100" y="0"/>
                    <a:pt x="1010612" y="2697"/>
                    <a:pt x="1015413" y="7498"/>
                  </a:cubicBezTo>
                  <a:cubicBezTo>
                    <a:pt x="1020214" y="12299"/>
                    <a:pt x="1022911" y="18810"/>
                    <a:pt x="1022911" y="25600"/>
                  </a:cubicBezTo>
                  <a:lnTo>
                    <a:pt x="1022911" y="211885"/>
                  </a:lnTo>
                  <a:cubicBezTo>
                    <a:pt x="1022911" y="218674"/>
                    <a:pt x="1020214" y="225186"/>
                    <a:pt x="1015413" y="229987"/>
                  </a:cubicBezTo>
                  <a:cubicBezTo>
                    <a:pt x="1010612" y="234788"/>
                    <a:pt x="1004100" y="237485"/>
                    <a:pt x="997311" y="237485"/>
                  </a:cubicBezTo>
                  <a:lnTo>
                    <a:pt x="25600" y="237485"/>
                  </a:lnTo>
                  <a:cubicBezTo>
                    <a:pt x="18810" y="237485"/>
                    <a:pt x="12299" y="234788"/>
                    <a:pt x="7498" y="229987"/>
                  </a:cubicBezTo>
                  <a:cubicBezTo>
                    <a:pt x="2697" y="225186"/>
                    <a:pt x="0" y="218674"/>
                    <a:pt x="0" y="211885"/>
                  </a:cubicBezTo>
                  <a:lnTo>
                    <a:pt x="0" y="25600"/>
                  </a:lnTo>
                  <a:cubicBezTo>
                    <a:pt x="0" y="18810"/>
                    <a:pt x="2697" y="12299"/>
                    <a:pt x="7498" y="7498"/>
                  </a:cubicBezTo>
                  <a:cubicBezTo>
                    <a:pt x="12299" y="2697"/>
                    <a:pt x="18810" y="0"/>
                    <a:pt x="25600" y="0"/>
                  </a:cubicBez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6"/>
            <p:cNvSpPr txBox="1"/>
            <p:nvPr/>
          </p:nvSpPr>
          <p:spPr>
            <a:xfrm>
              <a:off x="0" y="-38100"/>
              <a:ext cx="1022911" cy="2755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6" name="Google Shape;226;p6"/>
          <p:cNvSpPr/>
          <p:nvPr/>
        </p:nvSpPr>
        <p:spPr>
          <a:xfrm>
            <a:off x="447675" y="1445976"/>
            <a:ext cx="378343" cy="378343"/>
          </a:xfrm>
          <a:custGeom>
            <a:rect b="b" l="l" r="r" t="t"/>
            <a:pathLst>
              <a:path extrusionOk="0" h="378343" w="378343">
                <a:moveTo>
                  <a:pt x="0" y="0"/>
                </a:moveTo>
                <a:lnTo>
                  <a:pt x="378343" y="0"/>
                </a:lnTo>
                <a:lnTo>
                  <a:pt x="378343" y="378343"/>
                </a:lnTo>
                <a:lnTo>
                  <a:pt x="0" y="3783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7" name="Google Shape;227;p6"/>
          <p:cNvSpPr/>
          <p:nvPr/>
        </p:nvSpPr>
        <p:spPr>
          <a:xfrm rot="5506803">
            <a:off x="-255860" y="887140"/>
            <a:ext cx="9541421" cy="9541421"/>
          </a:xfrm>
          <a:custGeom>
            <a:rect b="b" l="l" r="r" t="t"/>
            <a:pathLst>
              <a:path extrusionOk="0" h="9541421" w="9541421">
                <a:moveTo>
                  <a:pt x="287588" y="9541420"/>
                </a:moveTo>
                <a:lnTo>
                  <a:pt x="0" y="287588"/>
                </a:lnTo>
                <a:lnTo>
                  <a:pt x="9253832" y="0"/>
                </a:lnTo>
                <a:lnTo>
                  <a:pt x="9541420" y="9253832"/>
                </a:lnTo>
                <a:lnTo>
                  <a:pt x="287588" y="9541420"/>
                </a:lnTo>
                <a:close/>
              </a:path>
            </a:pathLst>
          </a:custGeom>
          <a:blipFill rotWithShape="1">
            <a:blip r:embed="rId5">
              <a:alphaModFix amt="10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8" name="Google Shape;228;p6"/>
          <p:cNvSpPr txBox="1"/>
          <p:nvPr/>
        </p:nvSpPr>
        <p:spPr>
          <a:xfrm>
            <a:off x="1463821" y="2009978"/>
            <a:ext cx="14588063" cy="6134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8620" lvl="1" marL="777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Limitations of simple Neural Network </a:t>
            </a:r>
            <a:endParaRPr/>
          </a:p>
        </p:txBody>
      </p:sp>
      <p:sp>
        <p:nvSpPr>
          <p:cNvPr id="229" name="Google Shape;229;p6"/>
          <p:cNvSpPr/>
          <p:nvPr/>
        </p:nvSpPr>
        <p:spPr>
          <a:xfrm flipH="1">
            <a:off x="13006891" y="3372735"/>
            <a:ext cx="4835773" cy="6914265"/>
          </a:xfrm>
          <a:custGeom>
            <a:rect b="b" l="l" r="r" t="t"/>
            <a:pathLst>
              <a:path extrusionOk="0" h="6914265" w="4835773">
                <a:moveTo>
                  <a:pt x="4835773" y="0"/>
                </a:moveTo>
                <a:lnTo>
                  <a:pt x="0" y="0"/>
                </a:lnTo>
                <a:lnTo>
                  <a:pt x="0" y="6914265"/>
                </a:lnTo>
                <a:lnTo>
                  <a:pt x="4835773" y="6914265"/>
                </a:lnTo>
                <a:lnTo>
                  <a:pt x="4835773" y="0"/>
                </a:lnTo>
                <a:close/>
              </a:path>
            </a:pathLst>
          </a:custGeom>
          <a:blipFill rotWithShape="1">
            <a:blip r:embed="rId6">
              <a:alphaModFix amt="50000"/>
            </a:blip>
            <a:stretch>
              <a:fillRect b="0" l="-1553" r="-1569" t="0"/>
            </a:stretch>
          </a:blipFill>
          <a:ln>
            <a:noFill/>
          </a:ln>
        </p:spPr>
      </p:sp>
      <p:grpSp>
        <p:nvGrpSpPr>
          <p:cNvPr id="230" name="Google Shape;230;p6"/>
          <p:cNvGrpSpPr/>
          <p:nvPr/>
        </p:nvGrpSpPr>
        <p:grpSpPr>
          <a:xfrm>
            <a:off x="14518527" y="-144661"/>
            <a:ext cx="3769473" cy="796849"/>
            <a:chOff x="0" y="-38100"/>
            <a:chExt cx="992783" cy="209870"/>
          </a:xfrm>
        </p:grpSpPr>
        <p:sp>
          <p:nvSpPr>
            <p:cNvPr id="231" name="Google Shape;231;p6"/>
            <p:cNvSpPr/>
            <p:nvPr/>
          </p:nvSpPr>
          <p:spPr>
            <a:xfrm>
              <a:off x="0" y="0"/>
              <a:ext cx="992783" cy="171770"/>
            </a:xfrm>
            <a:custGeom>
              <a:rect b="b" l="l" r="r" t="t"/>
              <a:pathLst>
                <a:path extrusionOk="0" h="171770" w="992783">
                  <a:moveTo>
                    <a:pt x="0" y="0"/>
                  </a:moveTo>
                  <a:lnTo>
                    <a:pt x="992783" y="0"/>
                  </a:lnTo>
                  <a:lnTo>
                    <a:pt x="992783" y="171770"/>
                  </a:lnTo>
                  <a:lnTo>
                    <a:pt x="0" y="171770"/>
                  </a:lnTo>
                  <a:close/>
                </a:path>
              </a:pathLst>
            </a:custGeom>
            <a:gradFill>
              <a:gsLst>
                <a:gs pos="0">
                  <a:srgbClr val="9015DB"/>
                </a:gs>
                <a:gs pos="100000">
                  <a:srgbClr val="2F0AAD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232" name="Google Shape;232;p6"/>
            <p:cNvSpPr txBox="1"/>
            <p:nvPr/>
          </p:nvSpPr>
          <p:spPr>
            <a:xfrm>
              <a:off x="0" y="-38100"/>
              <a:ext cx="992783" cy="2098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3" name="Google Shape;233;p6"/>
          <p:cNvSpPr txBox="1"/>
          <p:nvPr/>
        </p:nvSpPr>
        <p:spPr>
          <a:xfrm>
            <a:off x="2443726" y="3878783"/>
            <a:ext cx="6700274" cy="57452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8620" lvl="1" marL="777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Images and features</a:t>
            </a:r>
            <a:endParaRPr/>
          </a:p>
          <a:p>
            <a:pPr indent="-388620" lvl="1" marL="777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Kernel</a:t>
            </a:r>
            <a:endParaRPr/>
          </a:p>
          <a:p>
            <a:pPr indent="-388620" lvl="1" marL="777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</a:t>
            </a:r>
            <a:endParaRPr/>
          </a:p>
          <a:p>
            <a:pPr indent="-388620" lvl="1" marL="777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Number of filters, Depth </a:t>
            </a:r>
            <a:endParaRPr/>
          </a:p>
          <a:p>
            <a:pPr indent="-388620" lvl="1" marL="777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Stride</a:t>
            </a:r>
            <a:endParaRPr/>
          </a:p>
          <a:p>
            <a:pPr indent="-388620" lvl="1" marL="777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Pooling</a:t>
            </a:r>
            <a:endParaRPr/>
          </a:p>
          <a:p>
            <a:pPr indent="-388620" lvl="1" marL="777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endParaRPr/>
          </a:p>
          <a:p>
            <a:pPr indent="-388620" lvl="1" marL="777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Receptive Field</a:t>
            </a:r>
            <a:endParaRPr/>
          </a:p>
          <a:p>
            <a:pPr indent="0" lvl="0" marL="0" marR="0" rtl="0" algn="l">
              <a:lnSpc>
                <a:spcPct val="1466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6"/>
          <p:cNvSpPr txBox="1"/>
          <p:nvPr/>
        </p:nvSpPr>
        <p:spPr>
          <a:xfrm>
            <a:off x="1224372" y="741251"/>
            <a:ext cx="3058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/>
          </a:p>
        </p:txBody>
      </p:sp>
      <p:sp>
        <p:nvSpPr>
          <p:cNvPr id="235" name="Google Shape;235;p6"/>
          <p:cNvSpPr txBox="1"/>
          <p:nvPr/>
        </p:nvSpPr>
        <p:spPr>
          <a:xfrm>
            <a:off x="1463821" y="2632913"/>
            <a:ext cx="14588063" cy="6134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8620" lvl="1" marL="777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Introduction to Convolutional Neural Networks (CNN)</a:t>
            </a:r>
            <a:endParaRPr/>
          </a:p>
        </p:txBody>
      </p:sp>
      <p:sp>
        <p:nvSpPr>
          <p:cNvPr id="236" name="Google Shape;236;p6"/>
          <p:cNvSpPr txBox="1"/>
          <p:nvPr/>
        </p:nvSpPr>
        <p:spPr>
          <a:xfrm>
            <a:off x="1463821" y="3255848"/>
            <a:ext cx="14588063" cy="6134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8620" lvl="1" marL="77724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Basics for CNN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7"/>
          <p:cNvSpPr/>
          <p:nvPr/>
        </p:nvSpPr>
        <p:spPr>
          <a:xfrm>
            <a:off x="0" y="174450"/>
            <a:ext cx="18273732" cy="1043597"/>
          </a:xfrm>
          <a:custGeom>
            <a:rect b="b" l="l" r="r" t="t"/>
            <a:pathLst>
              <a:path extrusionOk="0" h="1043597" w="19185020">
                <a:moveTo>
                  <a:pt x="0" y="0"/>
                </a:moveTo>
                <a:lnTo>
                  <a:pt x="19185020" y="0"/>
                </a:lnTo>
                <a:lnTo>
                  <a:pt x="19185020" y="1043598"/>
                </a:lnTo>
                <a:lnTo>
                  <a:pt x="0" y="10435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50030" l="0" r="0" t="-67470"/>
            </a:stretch>
          </a:blipFill>
          <a:ln>
            <a:noFill/>
          </a:ln>
        </p:spPr>
      </p:sp>
      <p:sp>
        <p:nvSpPr>
          <p:cNvPr id="242" name="Google Shape;242;p7"/>
          <p:cNvSpPr txBox="1"/>
          <p:nvPr/>
        </p:nvSpPr>
        <p:spPr>
          <a:xfrm>
            <a:off x="1588667" y="326747"/>
            <a:ext cx="11677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Limitations in Simple Neural Networks</a:t>
            </a:r>
            <a:endParaRPr/>
          </a:p>
        </p:txBody>
      </p:sp>
      <p:sp>
        <p:nvSpPr>
          <p:cNvPr id="243" name="Google Shape;243;p7"/>
          <p:cNvSpPr txBox="1"/>
          <p:nvPr/>
        </p:nvSpPr>
        <p:spPr>
          <a:xfrm>
            <a:off x="269553" y="3377531"/>
            <a:ext cx="6734885" cy="853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39632" lvl="1" marL="1079267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101010"/>
              </a:buClr>
              <a:buSzPts val="4998"/>
              <a:buFont typeface="Arial"/>
              <a:buChar char="•"/>
            </a:pPr>
            <a:r>
              <a:rPr b="0" i="0" lang="en-US" sz="4998" u="none" cap="none" strike="noStrike">
                <a:solidFill>
                  <a:srgbClr val="101010"/>
                </a:solidFill>
                <a:latin typeface="Arial"/>
                <a:ea typeface="Arial"/>
                <a:cs typeface="Arial"/>
                <a:sym typeface="Arial"/>
              </a:rPr>
              <a:t>Pixel Inequality</a:t>
            </a:r>
            <a:endParaRPr/>
          </a:p>
        </p:txBody>
      </p:sp>
      <p:sp>
        <p:nvSpPr>
          <p:cNvPr id="244" name="Google Shape;244;p7"/>
          <p:cNvSpPr txBox="1"/>
          <p:nvPr/>
        </p:nvSpPr>
        <p:spPr>
          <a:xfrm>
            <a:off x="269553" y="4898120"/>
            <a:ext cx="7274494" cy="8539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39632" lvl="1" marL="1079267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101010"/>
              </a:buClr>
              <a:buSzPts val="4998"/>
              <a:buFont typeface="Arial"/>
              <a:buChar char="•"/>
            </a:pPr>
            <a:r>
              <a:rPr b="0" i="0" lang="en-US" sz="4998" u="none" cap="none" strike="noStrike">
                <a:solidFill>
                  <a:srgbClr val="101010"/>
                </a:solidFill>
                <a:latin typeface="Arial"/>
                <a:ea typeface="Arial"/>
                <a:cs typeface="Arial"/>
                <a:sym typeface="Arial"/>
              </a:rPr>
              <a:t>High Dimensionality</a:t>
            </a:r>
            <a:endParaRPr/>
          </a:p>
        </p:txBody>
      </p:sp>
      <p:sp>
        <p:nvSpPr>
          <p:cNvPr id="245" name="Google Shape;245;p7"/>
          <p:cNvSpPr txBox="1"/>
          <p:nvPr/>
        </p:nvSpPr>
        <p:spPr>
          <a:xfrm>
            <a:off x="269553" y="6418619"/>
            <a:ext cx="6056407" cy="17399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539633" lvl="1" marL="1079267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101010"/>
              </a:buClr>
              <a:buSzPts val="4998"/>
              <a:buFont typeface="Arial"/>
              <a:buChar char="•"/>
            </a:pPr>
            <a:r>
              <a:rPr b="0" i="0" lang="en-US" sz="4998" u="none" cap="none" strike="noStrike">
                <a:solidFill>
                  <a:srgbClr val="101010"/>
                </a:solidFill>
                <a:latin typeface="Arial"/>
                <a:ea typeface="Arial"/>
                <a:cs typeface="Arial"/>
                <a:sym typeface="Arial"/>
              </a:rPr>
              <a:t>Limited Feature </a:t>
            </a:r>
            <a:endParaRPr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998" u="none" cap="none" strike="noStrike">
                <a:solidFill>
                  <a:srgbClr val="101010"/>
                </a:solidFill>
                <a:latin typeface="Arial"/>
                <a:ea typeface="Arial"/>
                <a:cs typeface="Arial"/>
                <a:sym typeface="Arial"/>
              </a:rPr>
              <a:t>       Extraction</a:t>
            </a:r>
            <a:endParaRPr/>
          </a:p>
        </p:txBody>
      </p:sp>
      <p:pic>
        <p:nvPicPr>
          <p:cNvPr id="246" name="Google Shape;246;p7"/>
          <p:cNvPicPr preferRelativeResize="0"/>
          <p:nvPr/>
        </p:nvPicPr>
        <p:blipFill rotWithShape="1">
          <a:blip r:embed="rId4">
            <a:alphaModFix/>
          </a:blip>
          <a:srcRect b="2752" l="31406" r="0" t="359"/>
          <a:stretch/>
        </p:blipFill>
        <p:spPr>
          <a:xfrm>
            <a:off x="8705316" y="1218045"/>
            <a:ext cx="9582684" cy="9068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8"/>
          <p:cNvSpPr/>
          <p:nvPr/>
        </p:nvSpPr>
        <p:spPr>
          <a:xfrm>
            <a:off x="0" y="174447"/>
            <a:ext cx="18288000" cy="1043597"/>
          </a:xfrm>
          <a:custGeom>
            <a:rect b="b" l="l" r="r" t="t"/>
            <a:pathLst>
              <a:path extrusionOk="0" h="1043597" w="19185020">
                <a:moveTo>
                  <a:pt x="0" y="0"/>
                </a:moveTo>
                <a:lnTo>
                  <a:pt x="19185020" y="0"/>
                </a:lnTo>
                <a:lnTo>
                  <a:pt x="19185020" y="1043598"/>
                </a:lnTo>
                <a:lnTo>
                  <a:pt x="0" y="10435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850030" l="0" r="0" t="-67470"/>
            </a:stretch>
          </a:blipFill>
          <a:ln>
            <a:noFill/>
          </a:ln>
        </p:spPr>
      </p:sp>
      <p:sp>
        <p:nvSpPr>
          <p:cNvPr id="252" name="Google Shape;252;p8"/>
          <p:cNvSpPr/>
          <p:nvPr/>
        </p:nvSpPr>
        <p:spPr>
          <a:xfrm>
            <a:off x="9341831" y="1218045"/>
            <a:ext cx="8946169" cy="9068955"/>
          </a:xfrm>
          <a:custGeom>
            <a:rect b="b" l="l" r="r" t="t"/>
            <a:pathLst>
              <a:path extrusionOk="0" h="9068955" w="8946169">
                <a:moveTo>
                  <a:pt x="0" y="0"/>
                </a:moveTo>
                <a:lnTo>
                  <a:pt x="8946169" y="0"/>
                </a:lnTo>
                <a:lnTo>
                  <a:pt x="8946169" y="9068955"/>
                </a:lnTo>
                <a:lnTo>
                  <a:pt x="0" y="90689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8278" r="-7570" t="0"/>
            </a:stretch>
          </a:blipFill>
          <a:ln>
            <a:noFill/>
          </a:ln>
        </p:spPr>
      </p:sp>
      <p:pic>
        <p:nvPicPr>
          <p:cNvPr id="253" name="Google Shape;253;p8"/>
          <p:cNvPicPr preferRelativeResize="0"/>
          <p:nvPr/>
        </p:nvPicPr>
        <p:blipFill rotWithShape="1">
          <a:blip r:embed="rId5">
            <a:alphaModFix/>
          </a:blip>
          <a:srcRect b="0" l="17509" r="26816" t="0"/>
          <a:stretch/>
        </p:blipFill>
        <p:spPr>
          <a:xfrm>
            <a:off x="9341831" y="1218045"/>
            <a:ext cx="8946169" cy="906895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8"/>
          <p:cNvSpPr txBox="1"/>
          <p:nvPr/>
        </p:nvSpPr>
        <p:spPr>
          <a:xfrm>
            <a:off x="1646192" y="311497"/>
            <a:ext cx="11677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Limitations in Simple Neural Networks</a:t>
            </a:r>
            <a:endParaRPr/>
          </a:p>
        </p:txBody>
      </p:sp>
      <p:sp>
        <p:nvSpPr>
          <p:cNvPr id="255" name="Google Shape;255;p8"/>
          <p:cNvSpPr txBox="1"/>
          <p:nvPr/>
        </p:nvSpPr>
        <p:spPr>
          <a:xfrm>
            <a:off x="338967" y="2522250"/>
            <a:ext cx="9206211" cy="1227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74980" lvl="1" marL="94996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Char char="•"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Large Computational Requirements</a:t>
            </a:r>
            <a:endParaRPr/>
          </a:p>
        </p:txBody>
      </p:sp>
      <p:sp>
        <p:nvSpPr>
          <p:cNvPr id="256" name="Google Shape;256;p8"/>
          <p:cNvSpPr txBox="1"/>
          <p:nvPr/>
        </p:nvSpPr>
        <p:spPr>
          <a:xfrm>
            <a:off x="300597" y="4214218"/>
            <a:ext cx="7726698" cy="1310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74980" lvl="1" marL="949961" marR="0" rtl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Char char="•"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Pixel Equality and Spatial Relationships</a:t>
            </a:r>
            <a:endParaRPr/>
          </a:p>
        </p:txBody>
      </p:sp>
      <p:sp>
        <p:nvSpPr>
          <p:cNvPr id="257" name="Google Shape;257;p8"/>
          <p:cNvSpPr txBox="1"/>
          <p:nvPr/>
        </p:nvSpPr>
        <p:spPr>
          <a:xfrm>
            <a:off x="300597" y="5905731"/>
            <a:ext cx="9282952" cy="1526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74980" lvl="1" marL="94996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Char char="•"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Inability to Handle Sequential Data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63" name="Google Shape;263;p9"/>
          <p:cNvSpPr txBox="1"/>
          <p:nvPr/>
        </p:nvSpPr>
        <p:spPr>
          <a:xfrm>
            <a:off x="1513334" y="842095"/>
            <a:ext cx="5887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FFFFFF"/>
                </a:solidFill>
              </a:rPr>
              <a:t>Pixel Inequality</a:t>
            </a:r>
            <a:endParaRPr b="1" sz="5000"/>
          </a:p>
        </p:txBody>
      </p:sp>
      <p:sp>
        <p:nvSpPr>
          <p:cNvPr id="264" name="Google Shape;264;p9"/>
          <p:cNvSpPr txBox="1"/>
          <p:nvPr/>
        </p:nvSpPr>
        <p:spPr>
          <a:xfrm>
            <a:off x="503363" y="1700538"/>
            <a:ext cx="12615312" cy="3141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75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799" lvl="1" marL="863597" marR="0" rtl="0" algn="l">
              <a:lnSpc>
                <a:spcPct val="124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Char char="•"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Simple neural networks treat all </a:t>
            </a:r>
            <a:r>
              <a:rPr b="0" i="0" lang="en-US" sz="3999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pixels</a:t>
            </a: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24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in an image </a:t>
            </a:r>
            <a:r>
              <a:rPr b="0" i="0" lang="en-US" sz="3999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equally</a:t>
            </a: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regardless of their </a:t>
            </a:r>
            <a:endParaRPr/>
          </a:p>
          <a:p>
            <a:pPr indent="0" lvl="0" marL="0" marR="0" rtl="0" algn="l">
              <a:lnSpc>
                <a:spcPct val="124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spatial relationships or positions.</a:t>
            </a:r>
            <a:endParaRPr/>
          </a:p>
          <a:p>
            <a:pPr indent="0" lvl="0" marL="0" marR="0" rtl="0" algn="l">
              <a:lnSpc>
                <a:spcPct val="124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99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9"/>
          <p:cNvSpPr txBox="1"/>
          <p:nvPr/>
        </p:nvSpPr>
        <p:spPr>
          <a:xfrm>
            <a:off x="503363" y="5067300"/>
            <a:ext cx="9505033" cy="2089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1799" lvl="1" marL="863597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Char char="•"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means they cannot effectively capture the</a:t>
            </a:r>
            <a:r>
              <a:rPr b="0" i="0" lang="en-US" sz="3999" u="none" cap="none" strike="noStrike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 local patterns and structures</a:t>
            </a: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images.</a:t>
            </a:r>
            <a:endParaRPr/>
          </a:p>
        </p:txBody>
      </p:sp>
      <p:pic>
        <p:nvPicPr>
          <p:cNvPr id="266" name="Google Shape;266;p9"/>
          <p:cNvPicPr preferRelativeResize="0"/>
          <p:nvPr/>
        </p:nvPicPr>
        <p:blipFill rotWithShape="1">
          <a:blip r:embed="rId4">
            <a:alphaModFix/>
          </a:blip>
          <a:srcRect b="0" l="2047" r="0" t="2047"/>
          <a:stretch/>
        </p:blipFill>
        <p:spPr>
          <a:xfrm>
            <a:off x="9274850" y="4294050"/>
            <a:ext cx="9013151" cy="4658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